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72" r:id="rId5"/>
    <p:sldMasterId id="214748367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Lst>
  <p:sldSz cy="5143500" cx="9144000"/>
  <p:notesSz cx="6858000" cy="9144000"/>
  <p:embeddedFontLst>
    <p:embeddedFont>
      <p:font typeface="Roboto Mono"/>
      <p:regular r:id="rId35"/>
      <p:bold r:id="rId36"/>
      <p:italic r:id="rId37"/>
      <p:boldItalic r:id="rId38"/>
    </p:embeddedFont>
    <p:embeddedFont>
      <p:font typeface="Sora"/>
      <p:regular r:id="rId39"/>
      <p:bold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75">
          <p15:clr>
            <a:srgbClr val="A4A3A4"/>
          </p15:clr>
        </p15:guide>
        <p15:guide id="2" pos="2880">
          <p15:clr>
            <a:srgbClr val="A4A3A4"/>
          </p15:clr>
        </p15:guide>
        <p15:guide id="3" orient="horz" pos="16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6A75B86-1FE5-433B-AC7E-301FBF592227}">
  <a:tblStyle styleId="{56A75B86-1FE5-433B-AC7E-301FBF592227}"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BF5"/>
          </a:solidFill>
        </a:fill>
      </a:tcStyle>
    </a:wholeTbl>
    <a:band1H>
      <a:tcTxStyle/>
      <a:tcStyle>
        <a:fill>
          <a:solidFill>
            <a:srgbClr val="CDD4EA"/>
          </a:solidFill>
        </a:fill>
      </a:tcStyle>
    </a:band1H>
    <a:band2H>
      <a:tcTxStyle/>
    </a:band2H>
    <a:band1V>
      <a:tcTxStyle/>
      <a:tcStyle>
        <a:fill>
          <a:solidFill>
            <a:srgbClr val="CDD4EA"/>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 styleId="{0C5025E4-A8D9-4EE6-B5E5-265BC2AD45FD}"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75" orient="horz"/>
        <p:guide pos="2880"/>
        <p:guide pos="1620"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Sora-bold.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font" Target="fonts/RobotoMono-regular.fntdata"/><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37" Type="http://schemas.openxmlformats.org/officeDocument/2006/relationships/font" Target="fonts/RobotoMono-italic.fntdata"/><Relationship Id="rId14" Type="http://schemas.openxmlformats.org/officeDocument/2006/relationships/slide" Target="slides/slide7.xml"/><Relationship Id="rId36" Type="http://schemas.openxmlformats.org/officeDocument/2006/relationships/font" Target="fonts/RobotoMono-bold.fntdata"/><Relationship Id="rId17" Type="http://schemas.openxmlformats.org/officeDocument/2006/relationships/slide" Target="slides/slide10.xml"/><Relationship Id="rId39" Type="http://schemas.openxmlformats.org/officeDocument/2006/relationships/font" Target="fonts/Sora-regular.fntdata"/><Relationship Id="rId16" Type="http://schemas.openxmlformats.org/officeDocument/2006/relationships/slide" Target="slides/slide9.xml"/><Relationship Id="rId38" Type="http://schemas.openxmlformats.org/officeDocument/2006/relationships/font" Target="fonts/RobotoMono-boldItalic.fntdata"/><Relationship Id="rId19" Type="http://schemas.openxmlformats.org/officeDocument/2006/relationships/slide" Target="slides/slide12.xml"/><Relationship Id="rId18" Type="http://schemas.openxmlformats.org/officeDocument/2006/relationships/slide" Target="slides/slide11.xml"/></Relationships>
</file>

<file path=ppt/media/image2.png>
</file>

<file path=ppt/media/image3.png>
</file>

<file path=ppt/media/image4.pn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I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3" name="Google Shape;173;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4" name="Google Shape;174;p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4" name="Google Shape;294;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38658064a28_0_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38658064a28_0_2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8" name="Google Shape;308;g38658064a28_0_2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6" name="Google Shape;316;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9" name="Google Shape;329;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3a2b9d63bfa_0_6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2" name="Google Shape;342;g3a2b9d63bfa_0_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38658064a28_0_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38658064a28_0_3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6" name="Google Shape;356;g38658064a28_0_33: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1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8" name="Google Shape;368;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3a2b9d63bfa_0_9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1" name="Google Shape;381;g3a2b9d63bfa_0_9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38658064a28_0_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38658064a28_0_4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5" name="Google Shape;395;g38658064a28_0_48: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p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7" name="Google Shape;407;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9" name="Google Shape;189;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p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1" name="Google Shape;421;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p1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5" name="Google Shape;435;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p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8" name="Google Shape;448;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p2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1" name="Google Shape;461;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p2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4" name="Google Shape;474;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p2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7" name="Google Shape;487;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3aaf793dad9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3aaf793dad9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8" name="Google Shape;498;g3aaf793dad9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3aaf793dad9_0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 name="Google Shape;505;g3aaf793dad9_0_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6" name="Google Shape;506;g3aaf793dad9_0_7: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38658064a28_0_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38658064a28_0_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3" name="Google Shape;203;g38658064a28_0_3: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3" name="Google Shape;213;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3a2b9d63bfa_0_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3a2b9d63bfa_0_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8" name="Google Shape;228;g3a2b9d63bfa_0_8: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2" name="Google Shape;242;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5" name="Google Shape;255;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8" name="Google Shape;268;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 name="Google Shape;281;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type="obj">
  <p:cSld name="OBJECT">
    <p:spTree>
      <p:nvGrpSpPr>
        <p:cNvPr id="15" name="Shape 15"/>
        <p:cNvGrpSpPr/>
        <p:nvPr/>
      </p:nvGrpSpPr>
      <p:grpSpPr>
        <a:xfrm>
          <a:off x="0" y="0"/>
          <a:ext cx="0" cy="0"/>
          <a:chOff x="0" y="0"/>
          <a:chExt cx="0" cy="0"/>
        </a:xfrm>
      </p:grpSpPr>
      <p:sp>
        <p:nvSpPr>
          <p:cNvPr id="16" name="Google Shape;16;p2"/>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
        <p:nvSpPr>
          <p:cNvPr id="19" name="Google Shape;19;p2"/>
          <p:cNvSpPr txBox="1"/>
          <p:nvPr>
            <p:ph type="title"/>
          </p:nvPr>
        </p:nvSpPr>
        <p:spPr>
          <a:xfrm>
            <a:off x="628650" y="273845"/>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 name="Google Shape;20;p2"/>
          <p:cNvSpPr txBox="1"/>
          <p:nvPr>
            <p:ph idx="1" type="body"/>
          </p:nvPr>
        </p:nvSpPr>
        <p:spPr>
          <a:xfrm>
            <a:off x="1143000" y="548640"/>
            <a:ext cx="6400800" cy="260604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1" name="Shape 71"/>
        <p:cNvGrpSpPr/>
        <p:nvPr/>
      </p:nvGrpSpPr>
      <p:grpSpPr>
        <a:xfrm>
          <a:off x="0" y="0"/>
          <a:ext cx="0" cy="0"/>
          <a:chOff x="0" y="0"/>
          <a:chExt cx="0" cy="0"/>
        </a:xfrm>
      </p:grpSpPr>
      <p:sp>
        <p:nvSpPr>
          <p:cNvPr id="72" name="Google Shape;72;p11"/>
          <p:cNvSpPr txBox="1"/>
          <p:nvPr>
            <p:ph type="title"/>
          </p:nvPr>
        </p:nvSpPr>
        <p:spPr>
          <a:xfrm>
            <a:off x="629841" y="342900"/>
            <a:ext cx="2949178" cy="12001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11"/>
          <p:cNvSpPr/>
          <p:nvPr>
            <p:ph idx="2" type="pic"/>
          </p:nvPr>
        </p:nvSpPr>
        <p:spPr>
          <a:xfrm>
            <a:off x="3887391" y="740570"/>
            <a:ext cx="4629150" cy="3655219"/>
          </a:xfrm>
          <a:prstGeom prst="rect">
            <a:avLst/>
          </a:prstGeom>
          <a:noFill/>
          <a:ln>
            <a:noFill/>
          </a:ln>
        </p:spPr>
      </p:sp>
      <p:sp>
        <p:nvSpPr>
          <p:cNvPr id="74" name="Google Shape;74;p11"/>
          <p:cNvSpPr txBox="1"/>
          <p:nvPr>
            <p:ph idx="1" type="body"/>
          </p:nvPr>
        </p:nvSpPr>
        <p:spPr>
          <a:xfrm>
            <a:off x="629841" y="1543050"/>
            <a:ext cx="2949178" cy="285869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75" name="Google Shape;75;p11"/>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8" name="Shape 78"/>
        <p:cNvGrpSpPr/>
        <p:nvPr/>
      </p:nvGrpSpPr>
      <p:grpSpPr>
        <a:xfrm>
          <a:off x="0" y="0"/>
          <a:ext cx="0" cy="0"/>
          <a:chOff x="0" y="0"/>
          <a:chExt cx="0" cy="0"/>
        </a:xfrm>
      </p:grpSpPr>
      <p:sp>
        <p:nvSpPr>
          <p:cNvPr id="79" name="Google Shape;79;p12"/>
          <p:cNvSpPr txBox="1"/>
          <p:nvPr>
            <p:ph type="title"/>
          </p:nvPr>
        </p:nvSpPr>
        <p:spPr>
          <a:xfrm>
            <a:off x="628650" y="273845"/>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2940248" y="-942379"/>
            <a:ext cx="3263504" cy="78867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1" name="Google Shape;81;p12"/>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4" name="Shape 84"/>
        <p:cNvGrpSpPr/>
        <p:nvPr/>
      </p:nvGrpSpPr>
      <p:grpSpPr>
        <a:xfrm>
          <a:off x="0" y="0"/>
          <a:ext cx="0" cy="0"/>
          <a:chOff x="0" y="0"/>
          <a:chExt cx="0" cy="0"/>
        </a:xfrm>
      </p:grpSpPr>
      <p:sp>
        <p:nvSpPr>
          <p:cNvPr id="85" name="Google Shape;85;p13"/>
          <p:cNvSpPr txBox="1"/>
          <p:nvPr>
            <p:ph type="title"/>
          </p:nvPr>
        </p:nvSpPr>
        <p:spPr>
          <a:xfrm rot="5400000">
            <a:off x="5350074" y="1467446"/>
            <a:ext cx="4358879" cy="19716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13"/>
          <p:cNvSpPr txBox="1"/>
          <p:nvPr>
            <p:ph idx="1" type="body"/>
          </p:nvPr>
        </p:nvSpPr>
        <p:spPr>
          <a:xfrm rot="5400000">
            <a:off x="1349574" y="-447079"/>
            <a:ext cx="4358879" cy="58007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7" name="Google Shape;87;p13"/>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13"/>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13"/>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type="obj">
  <p:cSld name="OBJECT">
    <p:spTree>
      <p:nvGrpSpPr>
        <p:cNvPr id="96" name="Shape 96"/>
        <p:cNvGrpSpPr/>
        <p:nvPr/>
      </p:nvGrpSpPr>
      <p:grpSpPr>
        <a:xfrm>
          <a:off x="0" y="0"/>
          <a:ext cx="0" cy="0"/>
          <a:chOff x="0" y="0"/>
          <a:chExt cx="0" cy="0"/>
        </a:xfrm>
      </p:grpSpPr>
      <p:sp>
        <p:nvSpPr>
          <p:cNvPr id="97" name="Google Shape;97;p15"/>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15"/>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15"/>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
        <p:nvSpPr>
          <p:cNvPr id="100" name="Google Shape;100;p15"/>
          <p:cNvSpPr txBox="1"/>
          <p:nvPr>
            <p:ph type="title"/>
          </p:nvPr>
        </p:nvSpPr>
        <p:spPr>
          <a:xfrm>
            <a:off x="628650" y="273845"/>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1" name="Google Shape;101;p15"/>
          <p:cNvSpPr txBox="1"/>
          <p:nvPr>
            <p:ph idx="1" type="body"/>
          </p:nvPr>
        </p:nvSpPr>
        <p:spPr>
          <a:xfrm>
            <a:off x="1143000" y="548640"/>
            <a:ext cx="6400800" cy="260604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2" name="Shape 102"/>
        <p:cNvGrpSpPr/>
        <p:nvPr/>
      </p:nvGrpSpPr>
      <p:grpSpPr>
        <a:xfrm>
          <a:off x="0" y="0"/>
          <a:ext cx="0" cy="0"/>
          <a:chOff x="0" y="0"/>
          <a:chExt cx="0" cy="0"/>
        </a:xfrm>
      </p:grpSpPr>
      <p:sp>
        <p:nvSpPr>
          <p:cNvPr id="103" name="Google Shape;103;p16"/>
          <p:cNvSpPr txBox="1"/>
          <p:nvPr>
            <p:ph type="ctrTitle"/>
          </p:nvPr>
        </p:nvSpPr>
        <p:spPr>
          <a:xfrm>
            <a:off x="1143000" y="841772"/>
            <a:ext cx="6858000" cy="17907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4" name="Google Shape;104;p16"/>
          <p:cNvSpPr txBox="1"/>
          <p:nvPr>
            <p:ph idx="1" type="subTitle"/>
          </p:nvPr>
        </p:nvSpPr>
        <p:spPr>
          <a:xfrm>
            <a:off x="1143000" y="2701528"/>
            <a:ext cx="6858000" cy="124182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750"/>
              </a:spcBef>
              <a:spcAft>
                <a:spcPts val="0"/>
              </a:spcAft>
              <a:buClr>
                <a:schemeClr val="dk1"/>
              </a:buClr>
              <a:buSzPts val="1800"/>
              <a:buNone/>
              <a:defRPr sz="1800"/>
            </a:lvl1pPr>
            <a:lvl2pPr lvl="1" algn="ctr">
              <a:lnSpc>
                <a:spcPct val="90000"/>
              </a:lnSpc>
              <a:spcBef>
                <a:spcPts val="375"/>
              </a:spcBef>
              <a:spcAft>
                <a:spcPts val="0"/>
              </a:spcAft>
              <a:buClr>
                <a:schemeClr val="dk1"/>
              </a:buClr>
              <a:buSzPts val="1500"/>
              <a:buNone/>
              <a:defRPr sz="1500"/>
            </a:lvl2pPr>
            <a:lvl3pPr lvl="2" algn="ctr">
              <a:lnSpc>
                <a:spcPct val="90000"/>
              </a:lnSpc>
              <a:spcBef>
                <a:spcPts val="375"/>
              </a:spcBef>
              <a:spcAft>
                <a:spcPts val="0"/>
              </a:spcAft>
              <a:buClr>
                <a:schemeClr val="dk1"/>
              </a:buClr>
              <a:buSzPts val="1350"/>
              <a:buNone/>
              <a:defRPr sz="1350"/>
            </a:lvl3pPr>
            <a:lvl4pPr lvl="3" algn="ctr">
              <a:lnSpc>
                <a:spcPct val="90000"/>
              </a:lnSpc>
              <a:spcBef>
                <a:spcPts val="375"/>
              </a:spcBef>
              <a:spcAft>
                <a:spcPts val="0"/>
              </a:spcAft>
              <a:buClr>
                <a:schemeClr val="dk1"/>
              </a:buClr>
              <a:buSzPts val="1200"/>
              <a:buNone/>
              <a:defRPr sz="1200"/>
            </a:lvl4pPr>
            <a:lvl5pPr lvl="4" algn="ctr">
              <a:lnSpc>
                <a:spcPct val="9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p:txBody>
      </p:sp>
      <p:sp>
        <p:nvSpPr>
          <p:cNvPr id="105" name="Google Shape;105;p16"/>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6" name="Google Shape;106;p16"/>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 name="Google Shape;107;p16"/>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08" name="Shape 108"/>
        <p:cNvGrpSpPr/>
        <p:nvPr/>
      </p:nvGrpSpPr>
      <p:grpSpPr>
        <a:xfrm>
          <a:off x="0" y="0"/>
          <a:ext cx="0" cy="0"/>
          <a:chOff x="0" y="0"/>
          <a:chExt cx="0" cy="0"/>
        </a:xfrm>
      </p:grpSpPr>
      <p:sp>
        <p:nvSpPr>
          <p:cNvPr id="109" name="Google Shape;109;p17"/>
          <p:cNvSpPr txBox="1"/>
          <p:nvPr>
            <p:ph type="title"/>
          </p:nvPr>
        </p:nvSpPr>
        <p:spPr>
          <a:xfrm>
            <a:off x="628650" y="273845"/>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0" name="Google Shape;110;p17"/>
          <p:cNvSpPr txBox="1"/>
          <p:nvPr>
            <p:ph idx="1" type="body"/>
          </p:nvPr>
        </p:nvSpPr>
        <p:spPr>
          <a:xfrm>
            <a:off x="628650" y="1369219"/>
            <a:ext cx="7886700" cy="3263504"/>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11" name="Google Shape;111;p17"/>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17"/>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17"/>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4" name="Shape 114"/>
        <p:cNvGrpSpPr/>
        <p:nvPr/>
      </p:nvGrpSpPr>
      <p:grpSpPr>
        <a:xfrm>
          <a:off x="0" y="0"/>
          <a:ext cx="0" cy="0"/>
          <a:chOff x="0" y="0"/>
          <a:chExt cx="0" cy="0"/>
        </a:xfrm>
      </p:grpSpPr>
      <p:sp>
        <p:nvSpPr>
          <p:cNvPr id="115" name="Google Shape;115;p18"/>
          <p:cNvSpPr txBox="1"/>
          <p:nvPr>
            <p:ph type="title"/>
          </p:nvPr>
        </p:nvSpPr>
        <p:spPr>
          <a:xfrm>
            <a:off x="623888" y="1282305"/>
            <a:ext cx="7886700" cy="2139553"/>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6" name="Google Shape;116;p18"/>
          <p:cNvSpPr txBox="1"/>
          <p:nvPr>
            <p:ph idx="1" type="body"/>
          </p:nvPr>
        </p:nvSpPr>
        <p:spPr>
          <a:xfrm>
            <a:off x="623888" y="3442099"/>
            <a:ext cx="7886700" cy="112514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rgbClr val="888888"/>
              </a:buClr>
              <a:buSzPts val="1800"/>
              <a:buNone/>
              <a:defRPr sz="1800">
                <a:solidFill>
                  <a:srgbClr val="888888"/>
                </a:solidFill>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117" name="Google Shape;117;p18"/>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18"/>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9" name="Google Shape;119;p18"/>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20" name="Shape 120"/>
        <p:cNvGrpSpPr/>
        <p:nvPr/>
      </p:nvGrpSpPr>
      <p:grpSpPr>
        <a:xfrm>
          <a:off x="0" y="0"/>
          <a:ext cx="0" cy="0"/>
          <a:chOff x="0" y="0"/>
          <a:chExt cx="0" cy="0"/>
        </a:xfrm>
      </p:grpSpPr>
      <p:sp>
        <p:nvSpPr>
          <p:cNvPr id="121" name="Google Shape;121;p19"/>
          <p:cNvSpPr txBox="1"/>
          <p:nvPr>
            <p:ph type="title"/>
          </p:nvPr>
        </p:nvSpPr>
        <p:spPr>
          <a:xfrm>
            <a:off x="628650" y="273845"/>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2" name="Google Shape;122;p19"/>
          <p:cNvSpPr txBox="1"/>
          <p:nvPr>
            <p:ph idx="1" type="body"/>
          </p:nvPr>
        </p:nvSpPr>
        <p:spPr>
          <a:xfrm>
            <a:off x="628650" y="1369219"/>
            <a:ext cx="3886200" cy="3263504"/>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23" name="Google Shape;123;p19"/>
          <p:cNvSpPr txBox="1"/>
          <p:nvPr>
            <p:ph idx="2" type="body"/>
          </p:nvPr>
        </p:nvSpPr>
        <p:spPr>
          <a:xfrm>
            <a:off x="4629150" y="1369219"/>
            <a:ext cx="3886200" cy="3263504"/>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24" name="Google Shape;124;p19"/>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19"/>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19"/>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27" name="Shape 127"/>
        <p:cNvGrpSpPr/>
        <p:nvPr/>
      </p:nvGrpSpPr>
      <p:grpSpPr>
        <a:xfrm>
          <a:off x="0" y="0"/>
          <a:ext cx="0" cy="0"/>
          <a:chOff x="0" y="0"/>
          <a:chExt cx="0" cy="0"/>
        </a:xfrm>
      </p:grpSpPr>
      <p:sp>
        <p:nvSpPr>
          <p:cNvPr id="128" name="Google Shape;128;p20"/>
          <p:cNvSpPr txBox="1"/>
          <p:nvPr>
            <p:ph type="title"/>
          </p:nvPr>
        </p:nvSpPr>
        <p:spPr>
          <a:xfrm>
            <a:off x="629841" y="273845"/>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9" name="Google Shape;129;p20"/>
          <p:cNvSpPr txBox="1"/>
          <p:nvPr>
            <p:ph idx="1" type="body"/>
          </p:nvPr>
        </p:nvSpPr>
        <p:spPr>
          <a:xfrm>
            <a:off x="629842" y="1260872"/>
            <a:ext cx="3868340" cy="617934"/>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130" name="Google Shape;130;p20"/>
          <p:cNvSpPr txBox="1"/>
          <p:nvPr>
            <p:ph idx="2" type="body"/>
          </p:nvPr>
        </p:nvSpPr>
        <p:spPr>
          <a:xfrm>
            <a:off x="629842" y="1878806"/>
            <a:ext cx="3868340" cy="276344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31" name="Google Shape;131;p20"/>
          <p:cNvSpPr txBox="1"/>
          <p:nvPr>
            <p:ph idx="3" type="body"/>
          </p:nvPr>
        </p:nvSpPr>
        <p:spPr>
          <a:xfrm>
            <a:off x="4629151" y="1260872"/>
            <a:ext cx="3887391" cy="617934"/>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132" name="Google Shape;132;p20"/>
          <p:cNvSpPr txBox="1"/>
          <p:nvPr>
            <p:ph idx="4" type="body"/>
          </p:nvPr>
        </p:nvSpPr>
        <p:spPr>
          <a:xfrm>
            <a:off x="4629151" y="1878806"/>
            <a:ext cx="3887391" cy="276344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33" name="Google Shape;133;p20"/>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4" name="Google Shape;134;p20"/>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20"/>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6" name="Shape 136"/>
        <p:cNvGrpSpPr/>
        <p:nvPr/>
      </p:nvGrpSpPr>
      <p:grpSpPr>
        <a:xfrm>
          <a:off x="0" y="0"/>
          <a:ext cx="0" cy="0"/>
          <a:chOff x="0" y="0"/>
          <a:chExt cx="0" cy="0"/>
        </a:xfrm>
      </p:grpSpPr>
      <p:sp>
        <p:nvSpPr>
          <p:cNvPr id="137" name="Google Shape;137;p21"/>
          <p:cNvSpPr txBox="1"/>
          <p:nvPr>
            <p:ph type="title"/>
          </p:nvPr>
        </p:nvSpPr>
        <p:spPr>
          <a:xfrm>
            <a:off x="628650" y="273845"/>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8" name="Google Shape;138;p21"/>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21"/>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0" name="Google Shape;140;p21"/>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1" name="Shape 21"/>
        <p:cNvGrpSpPr/>
        <p:nvPr/>
      </p:nvGrpSpPr>
      <p:grpSpPr>
        <a:xfrm>
          <a:off x="0" y="0"/>
          <a:ext cx="0" cy="0"/>
          <a:chOff x="0" y="0"/>
          <a:chExt cx="0" cy="0"/>
        </a:xfrm>
      </p:grpSpPr>
      <p:sp>
        <p:nvSpPr>
          <p:cNvPr id="22" name="Google Shape;22;p3"/>
          <p:cNvSpPr txBox="1"/>
          <p:nvPr>
            <p:ph type="ctrTitle"/>
          </p:nvPr>
        </p:nvSpPr>
        <p:spPr>
          <a:xfrm>
            <a:off x="1143000" y="841772"/>
            <a:ext cx="6858000" cy="17907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
          <p:cNvSpPr txBox="1"/>
          <p:nvPr>
            <p:ph idx="1" type="subTitle"/>
          </p:nvPr>
        </p:nvSpPr>
        <p:spPr>
          <a:xfrm>
            <a:off x="1143000" y="2701528"/>
            <a:ext cx="6858000" cy="124182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750"/>
              </a:spcBef>
              <a:spcAft>
                <a:spcPts val="0"/>
              </a:spcAft>
              <a:buClr>
                <a:schemeClr val="dk1"/>
              </a:buClr>
              <a:buSzPts val="1800"/>
              <a:buNone/>
              <a:defRPr sz="1800"/>
            </a:lvl1pPr>
            <a:lvl2pPr lvl="1" algn="ctr">
              <a:lnSpc>
                <a:spcPct val="90000"/>
              </a:lnSpc>
              <a:spcBef>
                <a:spcPts val="375"/>
              </a:spcBef>
              <a:spcAft>
                <a:spcPts val="0"/>
              </a:spcAft>
              <a:buClr>
                <a:schemeClr val="dk1"/>
              </a:buClr>
              <a:buSzPts val="1500"/>
              <a:buNone/>
              <a:defRPr sz="1500"/>
            </a:lvl2pPr>
            <a:lvl3pPr lvl="2" algn="ctr">
              <a:lnSpc>
                <a:spcPct val="90000"/>
              </a:lnSpc>
              <a:spcBef>
                <a:spcPts val="375"/>
              </a:spcBef>
              <a:spcAft>
                <a:spcPts val="0"/>
              </a:spcAft>
              <a:buClr>
                <a:schemeClr val="dk1"/>
              </a:buClr>
              <a:buSzPts val="1350"/>
              <a:buNone/>
              <a:defRPr sz="1350"/>
            </a:lvl3pPr>
            <a:lvl4pPr lvl="3" algn="ctr">
              <a:lnSpc>
                <a:spcPct val="90000"/>
              </a:lnSpc>
              <a:spcBef>
                <a:spcPts val="375"/>
              </a:spcBef>
              <a:spcAft>
                <a:spcPts val="0"/>
              </a:spcAft>
              <a:buClr>
                <a:schemeClr val="dk1"/>
              </a:buClr>
              <a:buSzPts val="1200"/>
              <a:buNone/>
              <a:defRPr sz="1200"/>
            </a:lvl4pPr>
            <a:lvl5pPr lvl="4" algn="ctr">
              <a:lnSpc>
                <a:spcPct val="9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p:txBody>
      </p:sp>
      <p:sp>
        <p:nvSpPr>
          <p:cNvPr id="24" name="Google Shape;24;p3"/>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1" name="Shape 141"/>
        <p:cNvGrpSpPr/>
        <p:nvPr/>
      </p:nvGrpSpPr>
      <p:grpSpPr>
        <a:xfrm>
          <a:off x="0" y="0"/>
          <a:ext cx="0" cy="0"/>
          <a:chOff x="0" y="0"/>
          <a:chExt cx="0" cy="0"/>
        </a:xfrm>
      </p:grpSpPr>
      <p:sp>
        <p:nvSpPr>
          <p:cNvPr id="142" name="Google Shape;142;p22"/>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3" name="Google Shape;143;p22"/>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4" name="Google Shape;144;p22"/>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45" name="Shape 145"/>
        <p:cNvGrpSpPr/>
        <p:nvPr/>
      </p:nvGrpSpPr>
      <p:grpSpPr>
        <a:xfrm>
          <a:off x="0" y="0"/>
          <a:ext cx="0" cy="0"/>
          <a:chOff x="0" y="0"/>
          <a:chExt cx="0" cy="0"/>
        </a:xfrm>
      </p:grpSpPr>
      <p:sp>
        <p:nvSpPr>
          <p:cNvPr id="146" name="Google Shape;146;p23"/>
          <p:cNvSpPr txBox="1"/>
          <p:nvPr>
            <p:ph type="title"/>
          </p:nvPr>
        </p:nvSpPr>
        <p:spPr>
          <a:xfrm>
            <a:off x="629841" y="342900"/>
            <a:ext cx="2949178" cy="12001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7" name="Google Shape;147;p23"/>
          <p:cNvSpPr txBox="1"/>
          <p:nvPr>
            <p:ph idx="1" type="body"/>
          </p:nvPr>
        </p:nvSpPr>
        <p:spPr>
          <a:xfrm>
            <a:off x="3887391" y="740570"/>
            <a:ext cx="4629150" cy="3655219"/>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750"/>
              </a:spcBef>
              <a:spcAft>
                <a:spcPts val="0"/>
              </a:spcAft>
              <a:buClr>
                <a:schemeClr val="dk1"/>
              </a:buClr>
              <a:buSzPts val="2400"/>
              <a:buChar char="•"/>
              <a:defRPr sz="2400"/>
            </a:lvl1pPr>
            <a:lvl2pPr indent="-361950" lvl="1" marL="914400" algn="l">
              <a:lnSpc>
                <a:spcPct val="90000"/>
              </a:lnSpc>
              <a:spcBef>
                <a:spcPts val="375"/>
              </a:spcBef>
              <a:spcAft>
                <a:spcPts val="0"/>
              </a:spcAft>
              <a:buClr>
                <a:schemeClr val="dk1"/>
              </a:buClr>
              <a:buSzPts val="2100"/>
              <a:buChar char="•"/>
              <a:defRPr sz="2100"/>
            </a:lvl2pPr>
            <a:lvl3pPr indent="-342900" lvl="2" marL="1371600" algn="l">
              <a:lnSpc>
                <a:spcPct val="90000"/>
              </a:lnSpc>
              <a:spcBef>
                <a:spcPts val="375"/>
              </a:spcBef>
              <a:spcAft>
                <a:spcPts val="0"/>
              </a:spcAft>
              <a:buClr>
                <a:schemeClr val="dk1"/>
              </a:buClr>
              <a:buSzPts val="1800"/>
              <a:buChar char="•"/>
              <a:defRPr sz="1800"/>
            </a:lvl3pPr>
            <a:lvl4pPr indent="-323850" lvl="3" marL="1828800" algn="l">
              <a:lnSpc>
                <a:spcPct val="90000"/>
              </a:lnSpc>
              <a:spcBef>
                <a:spcPts val="375"/>
              </a:spcBef>
              <a:spcAft>
                <a:spcPts val="0"/>
              </a:spcAft>
              <a:buClr>
                <a:schemeClr val="dk1"/>
              </a:buClr>
              <a:buSzPts val="1500"/>
              <a:buChar char="•"/>
              <a:defRPr sz="1500"/>
            </a:lvl4pPr>
            <a:lvl5pPr indent="-323850" lvl="4" marL="2286000" algn="l">
              <a:lnSpc>
                <a:spcPct val="90000"/>
              </a:lnSpc>
              <a:spcBef>
                <a:spcPts val="375"/>
              </a:spcBef>
              <a:spcAft>
                <a:spcPts val="0"/>
              </a:spcAft>
              <a:buClr>
                <a:schemeClr val="dk1"/>
              </a:buClr>
              <a:buSzPts val="1500"/>
              <a:buChar char="•"/>
              <a:defRPr sz="1500"/>
            </a:lvl5pPr>
            <a:lvl6pPr indent="-323850" lvl="5" marL="2743200" algn="l">
              <a:lnSpc>
                <a:spcPct val="90000"/>
              </a:lnSpc>
              <a:spcBef>
                <a:spcPts val="375"/>
              </a:spcBef>
              <a:spcAft>
                <a:spcPts val="0"/>
              </a:spcAft>
              <a:buClr>
                <a:schemeClr val="dk1"/>
              </a:buClr>
              <a:buSzPts val="1500"/>
              <a:buChar char="•"/>
              <a:defRPr sz="1500"/>
            </a:lvl6pPr>
            <a:lvl7pPr indent="-323850" lvl="6" marL="3200400" algn="l">
              <a:lnSpc>
                <a:spcPct val="90000"/>
              </a:lnSpc>
              <a:spcBef>
                <a:spcPts val="375"/>
              </a:spcBef>
              <a:spcAft>
                <a:spcPts val="0"/>
              </a:spcAft>
              <a:buClr>
                <a:schemeClr val="dk1"/>
              </a:buClr>
              <a:buSzPts val="1500"/>
              <a:buChar char="•"/>
              <a:defRPr sz="1500"/>
            </a:lvl7pPr>
            <a:lvl8pPr indent="-323850" lvl="7" marL="3657600" algn="l">
              <a:lnSpc>
                <a:spcPct val="90000"/>
              </a:lnSpc>
              <a:spcBef>
                <a:spcPts val="375"/>
              </a:spcBef>
              <a:spcAft>
                <a:spcPts val="0"/>
              </a:spcAft>
              <a:buClr>
                <a:schemeClr val="dk1"/>
              </a:buClr>
              <a:buSzPts val="1500"/>
              <a:buChar char="•"/>
              <a:defRPr sz="1500"/>
            </a:lvl8pPr>
            <a:lvl9pPr indent="-323850" lvl="8" marL="4114800" algn="l">
              <a:lnSpc>
                <a:spcPct val="90000"/>
              </a:lnSpc>
              <a:spcBef>
                <a:spcPts val="375"/>
              </a:spcBef>
              <a:spcAft>
                <a:spcPts val="0"/>
              </a:spcAft>
              <a:buClr>
                <a:schemeClr val="dk1"/>
              </a:buClr>
              <a:buSzPts val="1500"/>
              <a:buChar char="•"/>
              <a:defRPr sz="1500"/>
            </a:lvl9pPr>
          </a:lstStyle>
          <a:p/>
        </p:txBody>
      </p:sp>
      <p:sp>
        <p:nvSpPr>
          <p:cNvPr id="148" name="Google Shape;148;p23"/>
          <p:cNvSpPr txBox="1"/>
          <p:nvPr>
            <p:ph idx="2" type="body"/>
          </p:nvPr>
        </p:nvSpPr>
        <p:spPr>
          <a:xfrm>
            <a:off x="629841" y="1543050"/>
            <a:ext cx="2949178" cy="285869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149" name="Google Shape;149;p23"/>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0" name="Google Shape;150;p23"/>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1" name="Google Shape;151;p23"/>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52" name="Shape 152"/>
        <p:cNvGrpSpPr/>
        <p:nvPr/>
      </p:nvGrpSpPr>
      <p:grpSpPr>
        <a:xfrm>
          <a:off x="0" y="0"/>
          <a:ext cx="0" cy="0"/>
          <a:chOff x="0" y="0"/>
          <a:chExt cx="0" cy="0"/>
        </a:xfrm>
      </p:grpSpPr>
      <p:sp>
        <p:nvSpPr>
          <p:cNvPr id="153" name="Google Shape;153;p24"/>
          <p:cNvSpPr txBox="1"/>
          <p:nvPr>
            <p:ph type="title"/>
          </p:nvPr>
        </p:nvSpPr>
        <p:spPr>
          <a:xfrm>
            <a:off x="629841" y="342900"/>
            <a:ext cx="2949178" cy="12001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4" name="Google Shape;154;p24"/>
          <p:cNvSpPr/>
          <p:nvPr>
            <p:ph idx="2" type="pic"/>
          </p:nvPr>
        </p:nvSpPr>
        <p:spPr>
          <a:xfrm>
            <a:off x="3887391" y="740570"/>
            <a:ext cx="4629150" cy="3655219"/>
          </a:xfrm>
          <a:prstGeom prst="rect">
            <a:avLst/>
          </a:prstGeom>
          <a:noFill/>
          <a:ln>
            <a:noFill/>
          </a:ln>
        </p:spPr>
      </p:sp>
      <p:sp>
        <p:nvSpPr>
          <p:cNvPr id="155" name="Google Shape;155;p24"/>
          <p:cNvSpPr txBox="1"/>
          <p:nvPr>
            <p:ph idx="1" type="body"/>
          </p:nvPr>
        </p:nvSpPr>
        <p:spPr>
          <a:xfrm>
            <a:off x="629841" y="1543050"/>
            <a:ext cx="2949178" cy="285869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156" name="Google Shape;156;p24"/>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7" name="Google Shape;157;p24"/>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8" name="Google Shape;158;p24"/>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59" name="Shape 159"/>
        <p:cNvGrpSpPr/>
        <p:nvPr/>
      </p:nvGrpSpPr>
      <p:grpSpPr>
        <a:xfrm>
          <a:off x="0" y="0"/>
          <a:ext cx="0" cy="0"/>
          <a:chOff x="0" y="0"/>
          <a:chExt cx="0" cy="0"/>
        </a:xfrm>
      </p:grpSpPr>
      <p:sp>
        <p:nvSpPr>
          <p:cNvPr id="160" name="Google Shape;160;p25"/>
          <p:cNvSpPr txBox="1"/>
          <p:nvPr>
            <p:ph type="title"/>
          </p:nvPr>
        </p:nvSpPr>
        <p:spPr>
          <a:xfrm>
            <a:off x="628650" y="273845"/>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1" name="Google Shape;161;p25"/>
          <p:cNvSpPr txBox="1"/>
          <p:nvPr>
            <p:ph idx="1" type="body"/>
          </p:nvPr>
        </p:nvSpPr>
        <p:spPr>
          <a:xfrm rot="5400000">
            <a:off x="2940248" y="-942379"/>
            <a:ext cx="3263504" cy="78867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62" name="Google Shape;162;p25"/>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3" name="Google Shape;163;p25"/>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4" name="Google Shape;164;p25"/>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65" name="Shape 165"/>
        <p:cNvGrpSpPr/>
        <p:nvPr/>
      </p:nvGrpSpPr>
      <p:grpSpPr>
        <a:xfrm>
          <a:off x="0" y="0"/>
          <a:ext cx="0" cy="0"/>
          <a:chOff x="0" y="0"/>
          <a:chExt cx="0" cy="0"/>
        </a:xfrm>
      </p:grpSpPr>
      <p:sp>
        <p:nvSpPr>
          <p:cNvPr id="166" name="Google Shape;166;p26"/>
          <p:cNvSpPr txBox="1"/>
          <p:nvPr>
            <p:ph type="title"/>
          </p:nvPr>
        </p:nvSpPr>
        <p:spPr>
          <a:xfrm rot="5400000">
            <a:off x="5350074" y="1467446"/>
            <a:ext cx="4358879" cy="19716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7" name="Google Shape;167;p26"/>
          <p:cNvSpPr txBox="1"/>
          <p:nvPr>
            <p:ph idx="1" type="body"/>
          </p:nvPr>
        </p:nvSpPr>
        <p:spPr>
          <a:xfrm rot="5400000">
            <a:off x="1349574" y="-447079"/>
            <a:ext cx="4358879" cy="58007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68" name="Google Shape;168;p26"/>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9" name="Google Shape;169;p26"/>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0" name="Google Shape;170;p26"/>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7" name="Shape 27"/>
        <p:cNvGrpSpPr/>
        <p:nvPr/>
      </p:nvGrpSpPr>
      <p:grpSpPr>
        <a:xfrm>
          <a:off x="0" y="0"/>
          <a:ext cx="0" cy="0"/>
          <a:chOff x="0" y="0"/>
          <a:chExt cx="0" cy="0"/>
        </a:xfrm>
      </p:grpSpPr>
      <p:sp>
        <p:nvSpPr>
          <p:cNvPr id="28" name="Google Shape;28;p4"/>
          <p:cNvSpPr txBox="1"/>
          <p:nvPr>
            <p:ph type="title"/>
          </p:nvPr>
        </p:nvSpPr>
        <p:spPr>
          <a:xfrm>
            <a:off x="628650" y="273845"/>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4"/>
          <p:cNvSpPr txBox="1"/>
          <p:nvPr>
            <p:ph idx="1" type="body"/>
          </p:nvPr>
        </p:nvSpPr>
        <p:spPr>
          <a:xfrm>
            <a:off x="628650" y="1369219"/>
            <a:ext cx="7886700" cy="3263504"/>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30" name="Google Shape;30;p4"/>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4"/>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3" name="Shape 33"/>
        <p:cNvGrpSpPr/>
        <p:nvPr/>
      </p:nvGrpSpPr>
      <p:grpSpPr>
        <a:xfrm>
          <a:off x="0" y="0"/>
          <a:ext cx="0" cy="0"/>
          <a:chOff x="0" y="0"/>
          <a:chExt cx="0" cy="0"/>
        </a:xfrm>
      </p:grpSpPr>
      <p:sp>
        <p:nvSpPr>
          <p:cNvPr id="34" name="Google Shape;34;p5"/>
          <p:cNvSpPr txBox="1"/>
          <p:nvPr>
            <p:ph type="title"/>
          </p:nvPr>
        </p:nvSpPr>
        <p:spPr>
          <a:xfrm>
            <a:off x="623888" y="1282305"/>
            <a:ext cx="7886700" cy="2139553"/>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5"/>
          <p:cNvSpPr txBox="1"/>
          <p:nvPr>
            <p:ph idx="1" type="body"/>
          </p:nvPr>
        </p:nvSpPr>
        <p:spPr>
          <a:xfrm>
            <a:off x="623888" y="3442099"/>
            <a:ext cx="7886700" cy="112514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rgbClr val="888888"/>
              </a:buClr>
              <a:buSzPts val="1800"/>
              <a:buNone/>
              <a:defRPr sz="1800">
                <a:solidFill>
                  <a:srgbClr val="888888"/>
                </a:solidFill>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36" name="Google Shape;36;p5"/>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5"/>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5"/>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9" name="Shape 39"/>
        <p:cNvGrpSpPr/>
        <p:nvPr/>
      </p:nvGrpSpPr>
      <p:grpSpPr>
        <a:xfrm>
          <a:off x="0" y="0"/>
          <a:ext cx="0" cy="0"/>
          <a:chOff x="0" y="0"/>
          <a:chExt cx="0" cy="0"/>
        </a:xfrm>
      </p:grpSpPr>
      <p:sp>
        <p:nvSpPr>
          <p:cNvPr id="40" name="Google Shape;40;p6"/>
          <p:cNvSpPr txBox="1"/>
          <p:nvPr>
            <p:ph type="title"/>
          </p:nvPr>
        </p:nvSpPr>
        <p:spPr>
          <a:xfrm>
            <a:off x="628650" y="273845"/>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6"/>
          <p:cNvSpPr txBox="1"/>
          <p:nvPr>
            <p:ph idx="1" type="body"/>
          </p:nvPr>
        </p:nvSpPr>
        <p:spPr>
          <a:xfrm>
            <a:off x="628650" y="1369219"/>
            <a:ext cx="3886200" cy="3263504"/>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42" name="Google Shape;42;p6"/>
          <p:cNvSpPr txBox="1"/>
          <p:nvPr>
            <p:ph idx="2" type="body"/>
          </p:nvPr>
        </p:nvSpPr>
        <p:spPr>
          <a:xfrm>
            <a:off x="4629150" y="1369219"/>
            <a:ext cx="3886200" cy="3263504"/>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43" name="Google Shape;43;p6"/>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6"/>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6"/>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6" name="Shape 46"/>
        <p:cNvGrpSpPr/>
        <p:nvPr/>
      </p:nvGrpSpPr>
      <p:grpSpPr>
        <a:xfrm>
          <a:off x="0" y="0"/>
          <a:ext cx="0" cy="0"/>
          <a:chOff x="0" y="0"/>
          <a:chExt cx="0" cy="0"/>
        </a:xfrm>
      </p:grpSpPr>
      <p:sp>
        <p:nvSpPr>
          <p:cNvPr id="47" name="Google Shape;47;p7"/>
          <p:cNvSpPr txBox="1"/>
          <p:nvPr>
            <p:ph type="title"/>
          </p:nvPr>
        </p:nvSpPr>
        <p:spPr>
          <a:xfrm>
            <a:off x="629841" y="273845"/>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7"/>
          <p:cNvSpPr txBox="1"/>
          <p:nvPr>
            <p:ph idx="1" type="body"/>
          </p:nvPr>
        </p:nvSpPr>
        <p:spPr>
          <a:xfrm>
            <a:off x="629842" y="1260872"/>
            <a:ext cx="3868340" cy="617934"/>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49" name="Google Shape;49;p7"/>
          <p:cNvSpPr txBox="1"/>
          <p:nvPr>
            <p:ph idx="2" type="body"/>
          </p:nvPr>
        </p:nvSpPr>
        <p:spPr>
          <a:xfrm>
            <a:off x="629842" y="1878806"/>
            <a:ext cx="3868340" cy="276344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50" name="Google Shape;50;p7"/>
          <p:cNvSpPr txBox="1"/>
          <p:nvPr>
            <p:ph idx="3" type="body"/>
          </p:nvPr>
        </p:nvSpPr>
        <p:spPr>
          <a:xfrm>
            <a:off x="4629151" y="1260872"/>
            <a:ext cx="3887391" cy="617934"/>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51" name="Google Shape;51;p7"/>
          <p:cNvSpPr txBox="1"/>
          <p:nvPr>
            <p:ph idx="4" type="body"/>
          </p:nvPr>
        </p:nvSpPr>
        <p:spPr>
          <a:xfrm>
            <a:off x="4629151" y="1878806"/>
            <a:ext cx="3887391" cy="276344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52" name="Google Shape;52;p7"/>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7"/>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7"/>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sp>
        <p:nvSpPr>
          <p:cNvPr id="56" name="Google Shape;56;p8"/>
          <p:cNvSpPr txBox="1"/>
          <p:nvPr>
            <p:ph type="title"/>
          </p:nvPr>
        </p:nvSpPr>
        <p:spPr>
          <a:xfrm>
            <a:off x="628650" y="273845"/>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8"/>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8"/>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9"/>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9"/>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4" name="Shape 64"/>
        <p:cNvGrpSpPr/>
        <p:nvPr/>
      </p:nvGrpSpPr>
      <p:grpSpPr>
        <a:xfrm>
          <a:off x="0" y="0"/>
          <a:ext cx="0" cy="0"/>
          <a:chOff x="0" y="0"/>
          <a:chExt cx="0" cy="0"/>
        </a:xfrm>
      </p:grpSpPr>
      <p:sp>
        <p:nvSpPr>
          <p:cNvPr id="65" name="Google Shape;65;p10"/>
          <p:cNvSpPr txBox="1"/>
          <p:nvPr>
            <p:ph type="title"/>
          </p:nvPr>
        </p:nvSpPr>
        <p:spPr>
          <a:xfrm>
            <a:off x="629841" y="342900"/>
            <a:ext cx="2949178" cy="12001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10"/>
          <p:cNvSpPr txBox="1"/>
          <p:nvPr>
            <p:ph idx="1" type="body"/>
          </p:nvPr>
        </p:nvSpPr>
        <p:spPr>
          <a:xfrm>
            <a:off x="3887391" y="740570"/>
            <a:ext cx="4629150" cy="3655219"/>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750"/>
              </a:spcBef>
              <a:spcAft>
                <a:spcPts val="0"/>
              </a:spcAft>
              <a:buClr>
                <a:schemeClr val="dk1"/>
              </a:buClr>
              <a:buSzPts val="2400"/>
              <a:buChar char="•"/>
              <a:defRPr sz="2400"/>
            </a:lvl1pPr>
            <a:lvl2pPr indent="-361950" lvl="1" marL="914400" algn="l">
              <a:lnSpc>
                <a:spcPct val="90000"/>
              </a:lnSpc>
              <a:spcBef>
                <a:spcPts val="375"/>
              </a:spcBef>
              <a:spcAft>
                <a:spcPts val="0"/>
              </a:spcAft>
              <a:buClr>
                <a:schemeClr val="dk1"/>
              </a:buClr>
              <a:buSzPts val="2100"/>
              <a:buChar char="•"/>
              <a:defRPr sz="2100"/>
            </a:lvl2pPr>
            <a:lvl3pPr indent="-342900" lvl="2" marL="1371600" algn="l">
              <a:lnSpc>
                <a:spcPct val="90000"/>
              </a:lnSpc>
              <a:spcBef>
                <a:spcPts val="375"/>
              </a:spcBef>
              <a:spcAft>
                <a:spcPts val="0"/>
              </a:spcAft>
              <a:buClr>
                <a:schemeClr val="dk1"/>
              </a:buClr>
              <a:buSzPts val="1800"/>
              <a:buChar char="•"/>
              <a:defRPr sz="1800"/>
            </a:lvl3pPr>
            <a:lvl4pPr indent="-323850" lvl="3" marL="1828800" algn="l">
              <a:lnSpc>
                <a:spcPct val="90000"/>
              </a:lnSpc>
              <a:spcBef>
                <a:spcPts val="375"/>
              </a:spcBef>
              <a:spcAft>
                <a:spcPts val="0"/>
              </a:spcAft>
              <a:buClr>
                <a:schemeClr val="dk1"/>
              </a:buClr>
              <a:buSzPts val="1500"/>
              <a:buChar char="•"/>
              <a:defRPr sz="1500"/>
            </a:lvl4pPr>
            <a:lvl5pPr indent="-323850" lvl="4" marL="2286000" algn="l">
              <a:lnSpc>
                <a:spcPct val="90000"/>
              </a:lnSpc>
              <a:spcBef>
                <a:spcPts val="375"/>
              </a:spcBef>
              <a:spcAft>
                <a:spcPts val="0"/>
              </a:spcAft>
              <a:buClr>
                <a:schemeClr val="dk1"/>
              </a:buClr>
              <a:buSzPts val="1500"/>
              <a:buChar char="•"/>
              <a:defRPr sz="1500"/>
            </a:lvl5pPr>
            <a:lvl6pPr indent="-323850" lvl="5" marL="2743200" algn="l">
              <a:lnSpc>
                <a:spcPct val="90000"/>
              </a:lnSpc>
              <a:spcBef>
                <a:spcPts val="375"/>
              </a:spcBef>
              <a:spcAft>
                <a:spcPts val="0"/>
              </a:spcAft>
              <a:buClr>
                <a:schemeClr val="dk1"/>
              </a:buClr>
              <a:buSzPts val="1500"/>
              <a:buChar char="•"/>
              <a:defRPr sz="1500"/>
            </a:lvl6pPr>
            <a:lvl7pPr indent="-323850" lvl="6" marL="3200400" algn="l">
              <a:lnSpc>
                <a:spcPct val="90000"/>
              </a:lnSpc>
              <a:spcBef>
                <a:spcPts val="375"/>
              </a:spcBef>
              <a:spcAft>
                <a:spcPts val="0"/>
              </a:spcAft>
              <a:buClr>
                <a:schemeClr val="dk1"/>
              </a:buClr>
              <a:buSzPts val="1500"/>
              <a:buChar char="•"/>
              <a:defRPr sz="1500"/>
            </a:lvl7pPr>
            <a:lvl8pPr indent="-323850" lvl="7" marL="3657600" algn="l">
              <a:lnSpc>
                <a:spcPct val="90000"/>
              </a:lnSpc>
              <a:spcBef>
                <a:spcPts val="375"/>
              </a:spcBef>
              <a:spcAft>
                <a:spcPts val="0"/>
              </a:spcAft>
              <a:buClr>
                <a:schemeClr val="dk1"/>
              </a:buClr>
              <a:buSzPts val="1500"/>
              <a:buChar char="•"/>
              <a:defRPr sz="1500"/>
            </a:lvl8pPr>
            <a:lvl9pPr indent="-323850" lvl="8" marL="4114800" algn="l">
              <a:lnSpc>
                <a:spcPct val="90000"/>
              </a:lnSpc>
              <a:spcBef>
                <a:spcPts val="375"/>
              </a:spcBef>
              <a:spcAft>
                <a:spcPts val="0"/>
              </a:spcAft>
              <a:buClr>
                <a:schemeClr val="dk1"/>
              </a:buClr>
              <a:buSzPts val="1500"/>
              <a:buChar char="•"/>
              <a:defRPr sz="1500"/>
            </a:lvl9pPr>
          </a:lstStyle>
          <a:p/>
        </p:txBody>
      </p:sp>
      <p:sp>
        <p:nvSpPr>
          <p:cNvPr id="67" name="Google Shape;67;p10"/>
          <p:cNvSpPr txBox="1"/>
          <p:nvPr>
            <p:ph idx="2" type="body"/>
          </p:nvPr>
        </p:nvSpPr>
        <p:spPr>
          <a:xfrm>
            <a:off x="629841" y="1543050"/>
            <a:ext cx="2949178" cy="285869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68" name="Google Shape;68;p10"/>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10"/>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theme" Target="../theme/theme1.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628650" y="273845"/>
            <a:ext cx="7886700" cy="994172"/>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628650" y="1369219"/>
            <a:ext cx="7886700" cy="3263504"/>
          </a:xfrm>
          <a:prstGeom prst="rect">
            <a:avLst/>
          </a:prstGeom>
          <a:noFill/>
          <a:ln>
            <a:noFill/>
          </a:ln>
        </p:spPr>
        <p:txBody>
          <a:bodyPr anchorCtr="0" anchor="t" bIns="45700" lIns="91425" spcFirstLastPara="1" rIns="91425" wrap="square" tIns="45700">
            <a:normAutofit/>
          </a:bodyPr>
          <a:lstStyle>
            <a:lvl1pPr indent="-361950" lvl="0" marL="457200" marR="0" rtl="0" algn="l">
              <a:lnSpc>
                <a:spcPct val="90000"/>
              </a:lnSpc>
              <a:spcBef>
                <a:spcPts val="75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0" name="Shape 90"/>
        <p:cNvGrpSpPr/>
        <p:nvPr/>
      </p:nvGrpSpPr>
      <p:grpSpPr>
        <a:xfrm>
          <a:off x="0" y="0"/>
          <a:ext cx="0" cy="0"/>
          <a:chOff x="0" y="0"/>
          <a:chExt cx="0" cy="0"/>
        </a:xfrm>
      </p:grpSpPr>
      <p:sp>
        <p:nvSpPr>
          <p:cNvPr id="91" name="Google Shape;91;p14"/>
          <p:cNvSpPr txBox="1"/>
          <p:nvPr>
            <p:ph type="title"/>
          </p:nvPr>
        </p:nvSpPr>
        <p:spPr>
          <a:xfrm>
            <a:off x="628650" y="273845"/>
            <a:ext cx="7886700" cy="994172"/>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92" name="Google Shape;92;p14"/>
          <p:cNvSpPr txBox="1"/>
          <p:nvPr>
            <p:ph idx="1" type="body"/>
          </p:nvPr>
        </p:nvSpPr>
        <p:spPr>
          <a:xfrm>
            <a:off x="628650" y="1369219"/>
            <a:ext cx="7886700" cy="3263504"/>
          </a:xfrm>
          <a:prstGeom prst="rect">
            <a:avLst/>
          </a:prstGeom>
          <a:noFill/>
          <a:ln>
            <a:noFill/>
          </a:ln>
        </p:spPr>
        <p:txBody>
          <a:bodyPr anchorCtr="0" anchor="t" bIns="45700" lIns="91425" spcFirstLastPara="1" rIns="91425" wrap="square" tIns="45700">
            <a:normAutofit/>
          </a:bodyPr>
          <a:lstStyle>
            <a:lvl1pPr indent="-361950" lvl="0" marL="457200" marR="0" rtl="0" algn="l">
              <a:lnSpc>
                <a:spcPct val="90000"/>
              </a:lnSpc>
              <a:spcBef>
                <a:spcPts val="75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93" name="Google Shape;93;p14"/>
          <p:cNvSpPr txBox="1"/>
          <p:nvPr>
            <p:ph idx="10" type="dt"/>
          </p:nvPr>
        </p:nvSpPr>
        <p:spPr>
          <a:xfrm>
            <a:off x="628650" y="4767264"/>
            <a:ext cx="2057400" cy="27384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sz="9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4" name="Google Shape;94;p14"/>
          <p:cNvSpPr txBox="1"/>
          <p:nvPr>
            <p:ph idx="11" type="ftr"/>
          </p:nvPr>
        </p:nvSpPr>
        <p:spPr>
          <a:xfrm>
            <a:off x="3028950" y="4767264"/>
            <a:ext cx="3086100" cy="273844"/>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sz="9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5" name="Google Shape;95;p14"/>
          <p:cNvSpPr txBox="1"/>
          <p:nvPr>
            <p:ph idx="12" type="sldNum"/>
          </p:nvPr>
        </p:nvSpPr>
        <p:spPr>
          <a:xfrm>
            <a:off x="6457950" y="4767264"/>
            <a:ext cx="2057400" cy="273844"/>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900">
                <a:solidFill>
                  <a:srgbClr val="888888"/>
                </a:solidFill>
                <a:latin typeface="Calibri"/>
                <a:ea typeface="Calibri"/>
                <a:cs typeface="Calibri"/>
                <a:sym typeface="Calibri"/>
              </a:defRPr>
            </a:lvl1pPr>
            <a:lvl2pPr indent="0" lvl="1" marL="0" marR="0" rtl="0" algn="r">
              <a:spcBef>
                <a:spcPts val="0"/>
              </a:spcBef>
              <a:buNone/>
              <a:defRPr sz="900">
                <a:solidFill>
                  <a:srgbClr val="888888"/>
                </a:solidFill>
                <a:latin typeface="Calibri"/>
                <a:ea typeface="Calibri"/>
                <a:cs typeface="Calibri"/>
                <a:sym typeface="Calibri"/>
              </a:defRPr>
            </a:lvl2pPr>
            <a:lvl3pPr indent="0" lvl="2" marL="0" marR="0" rtl="0" algn="r">
              <a:spcBef>
                <a:spcPts val="0"/>
              </a:spcBef>
              <a:buNone/>
              <a:defRPr sz="900">
                <a:solidFill>
                  <a:srgbClr val="888888"/>
                </a:solidFill>
                <a:latin typeface="Calibri"/>
                <a:ea typeface="Calibri"/>
                <a:cs typeface="Calibri"/>
                <a:sym typeface="Calibri"/>
              </a:defRPr>
            </a:lvl3pPr>
            <a:lvl4pPr indent="0" lvl="3" marL="0" marR="0" rtl="0" algn="r">
              <a:spcBef>
                <a:spcPts val="0"/>
              </a:spcBef>
              <a:buNone/>
              <a:defRPr sz="900">
                <a:solidFill>
                  <a:srgbClr val="888888"/>
                </a:solidFill>
                <a:latin typeface="Calibri"/>
                <a:ea typeface="Calibri"/>
                <a:cs typeface="Calibri"/>
                <a:sym typeface="Calibri"/>
              </a:defRPr>
            </a:lvl4pPr>
            <a:lvl5pPr indent="0" lvl="4" marL="0" marR="0" rtl="0" algn="r">
              <a:spcBef>
                <a:spcPts val="0"/>
              </a:spcBef>
              <a:buNone/>
              <a:defRPr sz="900">
                <a:solidFill>
                  <a:srgbClr val="888888"/>
                </a:solidFill>
                <a:latin typeface="Calibri"/>
                <a:ea typeface="Calibri"/>
                <a:cs typeface="Calibri"/>
                <a:sym typeface="Calibri"/>
              </a:defRPr>
            </a:lvl5pPr>
            <a:lvl6pPr indent="0" lvl="5" marL="0" marR="0" rtl="0" algn="r">
              <a:spcBef>
                <a:spcPts val="0"/>
              </a:spcBef>
              <a:buNone/>
              <a:defRPr sz="900">
                <a:solidFill>
                  <a:srgbClr val="888888"/>
                </a:solidFill>
                <a:latin typeface="Calibri"/>
                <a:ea typeface="Calibri"/>
                <a:cs typeface="Calibri"/>
                <a:sym typeface="Calibri"/>
              </a:defRPr>
            </a:lvl6pPr>
            <a:lvl7pPr indent="0" lvl="6" marL="0" marR="0" rtl="0" algn="r">
              <a:spcBef>
                <a:spcPts val="0"/>
              </a:spcBef>
              <a:buNone/>
              <a:defRPr sz="900">
                <a:solidFill>
                  <a:srgbClr val="888888"/>
                </a:solidFill>
                <a:latin typeface="Calibri"/>
                <a:ea typeface="Calibri"/>
                <a:cs typeface="Calibri"/>
                <a:sym typeface="Calibri"/>
              </a:defRPr>
            </a:lvl7pPr>
            <a:lvl8pPr indent="0" lvl="7" marL="0" marR="0" rtl="0" algn="r">
              <a:spcBef>
                <a:spcPts val="0"/>
              </a:spcBef>
              <a:buNone/>
              <a:defRPr sz="900">
                <a:solidFill>
                  <a:srgbClr val="888888"/>
                </a:solidFill>
                <a:latin typeface="Calibri"/>
                <a:ea typeface="Calibri"/>
                <a:cs typeface="Calibri"/>
                <a:sym typeface="Calibri"/>
              </a:defRPr>
            </a:lvl8pPr>
            <a:lvl9pPr indent="0" lvl="8" marL="0" marR="0" rtl="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2.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2.png"/><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2.png"/><Relationship Id="rId4" Type="http://schemas.openxmlformats.org/officeDocument/2006/relationships/image" Target="../media/image6.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9.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7"/>
          <p:cNvSpPr txBox="1"/>
          <p:nvPr/>
        </p:nvSpPr>
        <p:spPr>
          <a:xfrm>
            <a:off x="2786332" y="1543050"/>
            <a:ext cx="3810000" cy="473155"/>
          </a:xfrm>
          <a:prstGeom prst="rect">
            <a:avLst/>
          </a:prstGeom>
          <a:noFill/>
          <a:ln>
            <a:noFill/>
          </a:ln>
        </p:spPr>
        <p:txBody>
          <a:bodyPr anchorCtr="0" anchor="t" bIns="45700" lIns="91425" spcFirstLastPara="1" rIns="91425" wrap="square" tIns="45700">
            <a:noAutofit/>
          </a:bodyPr>
          <a:lstStyle/>
          <a:p>
            <a:pPr indent="0" lvl="0" marL="0" marR="0" rtl="0" algn="r">
              <a:lnSpc>
                <a:spcPct val="115000"/>
              </a:lnSpc>
              <a:spcBef>
                <a:spcPts val="0"/>
              </a:spcBef>
              <a:spcAft>
                <a:spcPts val="0"/>
              </a:spcAft>
              <a:buNone/>
            </a:pPr>
            <a:r>
              <a:t/>
            </a:r>
            <a:endParaRPr b="0" i="0" sz="1100" u="none" cap="none" strike="noStrike">
              <a:solidFill>
                <a:schemeClr val="dk1"/>
              </a:solidFill>
              <a:latin typeface="Calibri"/>
              <a:ea typeface="Calibri"/>
              <a:cs typeface="Calibri"/>
              <a:sym typeface="Calibri"/>
            </a:endParaRPr>
          </a:p>
          <a:p>
            <a:pPr indent="0" lvl="0" marL="0" marR="0" rtl="0" algn="r">
              <a:lnSpc>
                <a:spcPct val="115000"/>
              </a:lnSpc>
              <a:spcBef>
                <a:spcPts val="1000"/>
              </a:spcBef>
              <a:spcAft>
                <a:spcPts val="0"/>
              </a:spcAft>
              <a:buNone/>
            </a:pPr>
            <a:r>
              <a:t/>
            </a:r>
            <a:endParaRPr b="0" i="0" sz="1100" u="none" cap="none" strike="noStrike">
              <a:solidFill>
                <a:schemeClr val="dk1"/>
              </a:solidFill>
              <a:latin typeface="Calibri"/>
              <a:ea typeface="Calibri"/>
              <a:cs typeface="Calibri"/>
              <a:sym typeface="Calibri"/>
            </a:endParaRPr>
          </a:p>
          <a:p>
            <a:pPr indent="0" lvl="0" marL="0" marR="0" rtl="0" algn="r">
              <a:lnSpc>
                <a:spcPct val="115000"/>
              </a:lnSpc>
              <a:spcBef>
                <a:spcPts val="1000"/>
              </a:spcBef>
              <a:spcAft>
                <a:spcPts val="0"/>
              </a:spcAft>
              <a:buNone/>
            </a:pPr>
            <a:r>
              <a:t/>
            </a:r>
            <a:endParaRPr b="0" i="0" sz="1100" u="none" cap="none" strike="noStrike">
              <a:solidFill>
                <a:schemeClr val="dk1"/>
              </a:solidFill>
              <a:latin typeface="Calibri"/>
              <a:ea typeface="Calibri"/>
              <a:cs typeface="Calibri"/>
              <a:sym typeface="Calibri"/>
            </a:endParaRPr>
          </a:p>
        </p:txBody>
      </p:sp>
      <p:cxnSp>
        <p:nvCxnSpPr>
          <p:cNvPr id="177" name="Google Shape;177;p27"/>
          <p:cNvCxnSpPr/>
          <p:nvPr/>
        </p:nvCxnSpPr>
        <p:spPr>
          <a:xfrm>
            <a:off x="0" y="461434"/>
            <a:ext cx="9144000" cy="0"/>
          </a:xfrm>
          <a:prstGeom prst="straightConnector1">
            <a:avLst/>
          </a:prstGeom>
          <a:noFill/>
          <a:ln cap="flat" cmpd="thickThin" w="38100">
            <a:solidFill>
              <a:srgbClr val="0070C0"/>
            </a:solidFill>
            <a:prstDash val="solid"/>
            <a:miter lim="800000"/>
            <a:headEnd len="sm" w="sm" type="none"/>
            <a:tailEnd len="sm" w="sm" type="none"/>
          </a:ln>
        </p:spPr>
      </p:cxnSp>
      <p:sp>
        <p:nvSpPr>
          <p:cNvPr id="178" name="Google Shape;178;p27"/>
          <p:cNvSpPr/>
          <p:nvPr/>
        </p:nvSpPr>
        <p:spPr>
          <a:xfrm>
            <a:off x="0" y="4914900"/>
            <a:ext cx="9144000" cy="228600"/>
          </a:xfrm>
          <a:prstGeom prst="rect">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179" name="Google Shape;179;p27"/>
          <p:cNvSpPr txBox="1"/>
          <p:nvPr>
            <p:ph idx="10" type="dt"/>
          </p:nvPr>
        </p:nvSpPr>
        <p:spPr>
          <a:xfrm>
            <a:off x="152400" y="4892278"/>
            <a:ext cx="2514600"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b="1" sz="1100">
              <a:solidFill>
                <a:schemeClr val="dk1"/>
              </a:solidFill>
              <a:latin typeface="Times New Roman"/>
              <a:ea typeface="Times New Roman"/>
              <a:cs typeface="Times New Roman"/>
              <a:sym typeface="Times New Roman"/>
            </a:endParaRPr>
          </a:p>
        </p:txBody>
      </p:sp>
      <p:sp>
        <p:nvSpPr>
          <p:cNvPr id="180" name="Google Shape;180;p27"/>
          <p:cNvSpPr txBox="1"/>
          <p:nvPr>
            <p:ph idx="11" type="ftr"/>
          </p:nvPr>
        </p:nvSpPr>
        <p:spPr>
          <a:xfrm>
            <a:off x="3239069" y="4892278"/>
            <a:ext cx="3352801"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IN" sz="1200">
                <a:solidFill>
                  <a:srgbClr val="002060"/>
                </a:solidFill>
                <a:latin typeface="Times New Roman"/>
                <a:ea typeface="Times New Roman"/>
                <a:cs typeface="Times New Roman"/>
                <a:sym typeface="Times New Roman"/>
              </a:rPr>
              <a:t>School of  ECE</a:t>
            </a:r>
            <a:endParaRPr sz="1050">
              <a:solidFill>
                <a:srgbClr val="002060"/>
              </a:solidFill>
            </a:endParaRPr>
          </a:p>
        </p:txBody>
      </p:sp>
      <p:sp>
        <p:nvSpPr>
          <p:cNvPr id="181" name="Google Shape;181;p27"/>
          <p:cNvSpPr txBox="1"/>
          <p:nvPr>
            <p:ph idx="12" type="sldNum"/>
          </p:nvPr>
        </p:nvSpPr>
        <p:spPr>
          <a:xfrm>
            <a:off x="6629400" y="4873068"/>
            <a:ext cx="2057400" cy="273844"/>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sz="1200">
                <a:solidFill>
                  <a:schemeClr val="dk1"/>
                </a:solidFill>
                <a:latin typeface="Times New Roman"/>
                <a:ea typeface="Times New Roman"/>
                <a:cs typeface="Times New Roman"/>
                <a:sym typeface="Times New Roman"/>
              </a:rPr>
              <a:t>1</a:t>
            </a:r>
            <a:endParaRPr sz="1200">
              <a:solidFill>
                <a:schemeClr val="dk1"/>
              </a:solidFill>
              <a:latin typeface="Times New Roman"/>
              <a:ea typeface="Times New Roman"/>
              <a:cs typeface="Times New Roman"/>
              <a:sym typeface="Times New Roman"/>
            </a:endParaRPr>
          </a:p>
        </p:txBody>
      </p:sp>
      <p:pic>
        <p:nvPicPr>
          <p:cNvPr id="182" name="Google Shape;182;p27"/>
          <p:cNvPicPr preferRelativeResize="0"/>
          <p:nvPr/>
        </p:nvPicPr>
        <p:blipFill rotWithShape="1">
          <a:blip r:embed="rId3">
            <a:alphaModFix/>
          </a:blip>
          <a:srcRect b="16827" l="1673" r="2922" t="18483"/>
          <a:stretch/>
        </p:blipFill>
        <p:spPr>
          <a:xfrm>
            <a:off x="2514600" y="14488"/>
            <a:ext cx="4308591" cy="396845"/>
          </a:xfrm>
          <a:prstGeom prst="rect">
            <a:avLst/>
          </a:prstGeom>
          <a:noFill/>
          <a:ln>
            <a:noFill/>
          </a:ln>
        </p:spPr>
      </p:pic>
      <p:sp>
        <p:nvSpPr>
          <p:cNvPr id="183" name="Google Shape;183;p27"/>
          <p:cNvSpPr/>
          <p:nvPr/>
        </p:nvSpPr>
        <p:spPr>
          <a:xfrm>
            <a:off x="15096" y="484281"/>
            <a:ext cx="9144000" cy="4434256"/>
          </a:xfrm>
          <a:prstGeom prst="rect">
            <a:avLst/>
          </a:prstGeom>
          <a:solidFill>
            <a:srgbClr val="D8E2F3"/>
          </a:solidFill>
          <a:ln cap="flat" cmpd="sng" w="952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184" name="Google Shape;184;p27"/>
          <p:cNvSpPr/>
          <p:nvPr/>
        </p:nvSpPr>
        <p:spPr>
          <a:xfrm>
            <a:off x="0" y="1033700"/>
            <a:ext cx="9144000" cy="584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rgbClr val="002060"/>
              </a:buClr>
              <a:buSzPts val="3200"/>
              <a:buFont typeface="Calibri"/>
              <a:buNone/>
            </a:pPr>
            <a:r>
              <a:rPr b="1" lang="en-IN" sz="3200">
                <a:solidFill>
                  <a:srgbClr val="002060"/>
                </a:solidFill>
                <a:latin typeface="Calibri"/>
                <a:ea typeface="Calibri"/>
                <a:cs typeface="Calibri"/>
                <a:sym typeface="Calibri"/>
              </a:rPr>
              <a:t>DSP Mini Project: Denoising Audio </a:t>
            </a:r>
            <a:endParaRPr b="1" i="0" sz="3200" u="none" cap="none" strike="noStrike">
              <a:solidFill>
                <a:srgbClr val="002060"/>
              </a:solidFill>
              <a:latin typeface="Calibri"/>
              <a:ea typeface="Calibri"/>
              <a:cs typeface="Calibri"/>
              <a:sym typeface="Calibri"/>
            </a:endParaRPr>
          </a:p>
        </p:txBody>
      </p:sp>
      <p:sp>
        <p:nvSpPr>
          <p:cNvPr id="185" name="Google Shape;185;p27"/>
          <p:cNvSpPr/>
          <p:nvPr/>
        </p:nvSpPr>
        <p:spPr>
          <a:xfrm>
            <a:off x="0" y="2190750"/>
            <a:ext cx="3766868" cy="2585323"/>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b="1" i="0" lang="en-IN" sz="1800" u="none" cap="none" strike="noStrike">
                <a:solidFill>
                  <a:srgbClr val="002060"/>
                </a:solidFill>
                <a:latin typeface="Calibri"/>
                <a:ea typeface="Calibri"/>
                <a:cs typeface="Calibri"/>
                <a:sym typeface="Calibri"/>
              </a:rPr>
              <a:t>Course: </a:t>
            </a:r>
            <a:r>
              <a:rPr b="0" i="0" lang="en-IN" sz="1800" u="none" cap="none" strike="noStrike">
                <a:solidFill>
                  <a:srgbClr val="002060"/>
                </a:solidFill>
                <a:latin typeface="Calibri"/>
                <a:ea typeface="Calibri"/>
                <a:cs typeface="Calibri"/>
                <a:sym typeface="Calibri"/>
              </a:rPr>
              <a:t>Digital Signal Processing</a:t>
            </a:r>
            <a:endParaRPr b="0" i="0" sz="1800" u="none" cap="none" strike="noStrike">
              <a:solidFill>
                <a:srgbClr val="002060"/>
              </a:solidFill>
              <a:latin typeface="Calibri"/>
              <a:ea typeface="Calibri"/>
              <a:cs typeface="Calibri"/>
              <a:sym typeface="Calibri"/>
            </a:endParaRPr>
          </a:p>
          <a:p>
            <a:pPr indent="0" lvl="0" marL="0" marR="0" rtl="0" algn="l">
              <a:lnSpc>
                <a:spcPct val="150000"/>
              </a:lnSpc>
              <a:spcBef>
                <a:spcPts val="0"/>
              </a:spcBef>
              <a:spcAft>
                <a:spcPts val="0"/>
              </a:spcAft>
              <a:buNone/>
            </a:pPr>
            <a:r>
              <a:rPr b="1" i="0" lang="en-IN" sz="1800" u="none" cap="none" strike="noStrike">
                <a:solidFill>
                  <a:srgbClr val="002060"/>
                </a:solidFill>
                <a:latin typeface="Calibri"/>
                <a:ea typeface="Calibri"/>
                <a:cs typeface="Calibri"/>
                <a:sym typeface="Calibri"/>
              </a:rPr>
              <a:t>Course Code: </a:t>
            </a:r>
            <a:r>
              <a:rPr b="0" i="0" lang="en-IN" sz="1800" u="none" cap="none" strike="noStrike">
                <a:solidFill>
                  <a:srgbClr val="002060"/>
                </a:solidFill>
                <a:latin typeface="Calibri"/>
                <a:ea typeface="Calibri"/>
                <a:cs typeface="Calibri"/>
                <a:sym typeface="Calibri"/>
              </a:rPr>
              <a:t>23EECC303</a:t>
            </a:r>
            <a:endParaRPr b="0" i="0" sz="1800" u="none" cap="none" strike="noStrike">
              <a:solidFill>
                <a:srgbClr val="002060"/>
              </a:solidFill>
              <a:latin typeface="Calibri"/>
              <a:ea typeface="Calibri"/>
              <a:cs typeface="Calibri"/>
              <a:sym typeface="Calibri"/>
            </a:endParaRPr>
          </a:p>
          <a:p>
            <a:pPr indent="0" lvl="0" marL="0" marR="0" rtl="0" algn="l">
              <a:lnSpc>
                <a:spcPct val="150000"/>
              </a:lnSpc>
              <a:spcBef>
                <a:spcPts val="0"/>
              </a:spcBef>
              <a:spcAft>
                <a:spcPts val="0"/>
              </a:spcAft>
              <a:buNone/>
            </a:pPr>
            <a:r>
              <a:rPr b="1" i="0" lang="en-IN" sz="1800" u="none" cap="none" strike="noStrike">
                <a:solidFill>
                  <a:srgbClr val="002060"/>
                </a:solidFill>
                <a:latin typeface="Calibri"/>
                <a:ea typeface="Calibri"/>
                <a:cs typeface="Calibri"/>
                <a:sym typeface="Calibri"/>
              </a:rPr>
              <a:t>Semester: </a:t>
            </a:r>
            <a:r>
              <a:rPr b="0" i="0" lang="en-IN" sz="1800" u="none" cap="none" strike="noStrike">
                <a:solidFill>
                  <a:srgbClr val="002060"/>
                </a:solidFill>
                <a:latin typeface="Calibri"/>
                <a:ea typeface="Calibri"/>
                <a:cs typeface="Calibri"/>
                <a:sym typeface="Calibri"/>
              </a:rPr>
              <a:t>V</a:t>
            </a:r>
            <a:endParaRPr b="0" i="0" sz="1800" u="none" cap="none" strike="noStrike">
              <a:solidFill>
                <a:srgbClr val="002060"/>
              </a:solidFill>
              <a:latin typeface="Calibri"/>
              <a:ea typeface="Calibri"/>
              <a:cs typeface="Calibri"/>
              <a:sym typeface="Calibri"/>
            </a:endParaRPr>
          </a:p>
          <a:p>
            <a:pPr indent="0" lvl="0" marL="0" marR="0" rtl="0" algn="l">
              <a:lnSpc>
                <a:spcPct val="150000"/>
              </a:lnSpc>
              <a:spcBef>
                <a:spcPts val="0"/>
              </a:spcBef>
              <a:spcAft>
                <a:spcPts val="0"/>
              </a:spcAft>
              <a:buNone/>
            </a:pPr>
            <a:r>
              <a:rPr b="1" i="0" lang="en-IN" sz="1800" u="none" cap="none" strike="noStrike">
                <a:solidFill>
                  <a:srgbClr val="002060"/>
                </a:solidFill>
                <a:latin typeface="Calibri"/>
                <a:ea typeface="Calibri"/>
                <a:cs typeface="Calibri"/>
                <a:sym typeface="Calibri"/>
              </a:rPr>
              <a:t>Credits: </a:t>
            </a:r>
            <a:r>
              <a:rPr b="0" i="0" lang="en-IN" sz="1800" u="none" cap="none" strike="noStrike">
                <a:solidFill>
                  <a:srgbClr val="002060"/>
                </a:solidFill>
                <a:latin typeface="Calibri"/>
                <a:ea typeface="Calibri"/>
                <a:cs typeface="Calibri"/>
                <a:sym typeface="Calibri"/>
              </a:rPr>
              <a:t>4 [2-0-2]</a:t>
            </a:r>
            <a:endParaRPr b="0" i="0" sz="1800" u="none" cap="none" strike="noStrike">
              <a:solidFill>
                <a:srgbClr val="002060"/>
              </a:solidFill>
              <a:latin typeface="Calibri"/>
              <a:ea typeface="Calibri"/>
              <a:cs typeface="Calibri"/>
              <a:sym typeface="Calibri"/>
            </a:endParaRPr>
          </a:p>
          <a:p>
            <a:pPr indent="0" lvl="0" marL="0" marR="0" rtl="0" algn="l">
              <a:lnSpc>
                <a:spcPct val="150000"/>
              </a:lnSpc>
              <a:spcBef>
                <a:spcPts val="0"/>
              </a:spcBef>
              <a:spcAft>
                <a:spcPts val="0"/>
              </a:spcAft>
              <a:buNone/>
            </a:pPr>
            <a:r>
              <a:rPr b="1" i="0" lang="en-IN" sz="1800" u="none" cap="none" strike="noStrike">
                <a:solidFill>
                  <a:srgbClr val="002060"/>
                </a:solidFill>
                <a:latin typeface="Calibri"/>
                <a:ea typeface="Calibri"/>
                <a:cs typeface="Calibri"/>
                <a:sym typeface="Calibri"/>
              </a:rPr>
              <a:t>Hours/Week: </a:t>
            </a:r>
            <a:r>
              <a:rPr b="0" i="0" lang="en-IN" sz="1800" u="none" cap="none" strike="noStrike">
                <a:solidFill>
                  <a:srgbClr val="002060"/>
                </a:solidFill>
                <a:latin typeface="Calibri"/>
                <a:ea typeface="Calibri"/>
                <a:cs typeface="Calibri"/>
                <a:sym typeface="Calibri"/>
              </a:rPr>
              <a:t>6</a:t>
            </a:r>
            <a:endParaRPr b="0" i="0" sz="1800" u="none" cap="none" strike="noStrike">
              <a:solidFill>
                <a:srgbClr val="002060"/>
              </a:solidFill>
              <a:latin typeface="Calibri"/>
              <a:ea typeface="Calibri"/>
              <a:cs typeface="Calibri"/>
              <a:sym typeface="Calibri"/>
            </a:endParaRPr>
          </a:p>
          <a:p>
            <a:pPr indent="0" lvl="0" marL="0" marR="0" rtl="0" algn="l">
              <a:lnSpc>
                <a:spcPct val="150000"/>
              </a:lnSpc>
              <a:spcBef>
                <a:spcPts val="0"/>
              </a:spcBef>
              <a:spcAft>
                <a:spcPts val="0"/>
              </a:spcAft>
              <a:buNone/>
            </a:pPr>
            <a:r>
              <a:rPr b="1" i="0" lang="en-IN" sz="1800" u="none" cap="none" strike="noStrike">
                <a:solidFill>
                  <a:srgbClr val="002060"/>
                </a:solidFill>
                <a:latin typeface="Calibri"/>
                <a:ea typeface="Calibri"/>
                <a:cs typeface="Calibri"/>
                <a:sym typeface="Calibri"/>
              </a:rPr>
              <a:t>Faculty Mentor</a:t>
            </a:r>
            <a:r>
              <a:rPr b="0" i="0" lang="en-IN" sz="1800" u="none" cap="none" strike="noStrike">
                <a:solidFill>
                  <a:srgbClr val="002060"/>
                </a:solidFill>
                <a:latin typeface="Calibri"/>
                <a:ea typeface="Calibri"/>
                <a:cs typeface="Calibri"/>
                <a:sym typeface="Calibri"/>
              </a:rPr>
              <a:t>: Mrs Nirmala Mam</a:t>
            </a:r>
            <a:endParaRPr b="0" i="0" sz="1800" u="none" cap="none" strike="noStrike">
              <a:solidFill>
                <a:srgbClr val="002060"/>
              </a:solidFill>
              <a:latin typeface="Calibri"/>
              <a:ea typeface="Calibri"/>
              <a:cs typeface="Calibri"/>
              <a:sym typeface="Calibri"/>
            </a:endParaRPr>
          </a:p>
        </p:txBody>
      </p:sp>
      <p:graphicFrame>
        <p:nvGraphicFramePr>
          <p:cNvPr id="186" name="Google Shape;186;p27"/>
          <p:cNvGraphicFramePr/>
          <p:nvPr/>
        </p:nvGraphicFramePr>
        <p:xfrm>
          <a:off x="4137804" y="3098635"/>
          <a:ext cx="3000000" cy="3000000"/>
        </p:xfrm>
        <a:graphic>
          <a:graphicData uri="http://schemas.openxmlformats.org/drawingml/2006/table">
            <a:tbl>
              <a:tblPr bandRow="1" firstRow="1">
                <a:noFill/>
                <a:tableStyleId>{56A75B86-1FE5-433B-AC7E-301FBF592227}</a:tableStyleId>
              </a:tblPr>
              <a:tblGrid>
                <a:gridCol w="671425"/>
                <a:gridCol w="762000"/>
                <a:gridCol w="685800"/>
                <a:gridCol w="1143000"/>
                <a:gridCol w="1600200"/>
              </a:tblGrid>
              <a:tr h="257075">
                <a:tc gridSpan="5">
                  <a:txBody>
                    <a:bodyPr/>
                    <a:lstStyle/>
                    <a:p>
                      <a:pPr indent="0" lvl="0" marL="0" marR="0" rtl="0" algn="ctr">
                        <a:lnSpc>
                          <a:spcPct val="100000"/>
                        </a:lnSpc>
                        <a:spcBef>
                          <a:spcPts val="0"/>
                        </a:spcBef>
                        <a:spcAft>
                          <a:spcPts val="0"/>
                        </a:spcAft>
                        <a:buClr>
                          <a:schemeClr val="dk1"/>
                        </a:buClr>
                        <a:buSzPts val="1200"/>
                        <a:buFont typeface="Calibri"/>
                        <a:buNone/>
                      </a:pPr>
                      <a:r>
                        <a:rPr lang="en-IN" sz="1200" u="none" cap="none" strike="noStrike"/>
                        <a:t>Team Details</a:t>
                      </a:r>
                      <a:endParaRPr sz="1200" u="none" cap="none" strike="noStrike">
                        <a:solidFill>
                          <a:srgbClr val="002060"/>
                        </a:solidFill>
                      </a:endParaRPr>
                    </a:p>
                  </a:txBody>
                  <a:tcPr marT="34300" marB="34300" marR="91450" marL="91450" anchor="ctr"/>
                </a:tc>
                <a:tc hMerge="1"/>
                <a:tc hMerge="1"/>
                <a:tc hMerge="1"/>
                <a:tc hMerge="1"/>
              </a:tr>
              <a:tr h="278125">
                <a:tc>
                  <a:txBody>
                    <a:bodyPr/>
                    <a:lstStyle/>
                    <a:p>
                      <a:pPr indent="0" lvl="0" marL="0" marR="0" rtl="0" algn="ctr">
                        <a:spcBef>
                          <a:spcPts val="0"/>
                        </a:spcBef>
                        <a:spcAft>
                          <a:spcPts val="0"/>
                        </a:spcAft>
                        <a:buNone/>
                      </a:pPr>
                      <a:r>
                        <a:rPr lang="en-IN" sz="1000" u="none" cap="none" strike="noStrike"/>
                        <a:t>Sl.No.</a:t>
                      </a:r>
                      <a:endParaRPr sz="1000" u="none" cap="none" strike="noStrike"/>
                    </a:p>
                  </a:txBody>
                  <a:tcPr marT="34300" marB="34300" marR="91450" marL="91450" anchor="ctr"/>
                </a:tc>
                <a:tc>
                  <a:txBody>
                    <a:bodyPr/>
                    <a:lstStyle/>
                    <a:p>
                      <a:pPr indent="0" lvl="0" marL="0" marR="0" rtl="0" algn="ctr">
                        <a:spcBef>
                          <a:spcPts val="0"/>
                        </a:spcBef>
                        <a:spcAft>
                          <a:spcPts val="0"/>
                        </a:spcAft>
                        <a:buNone/>
                      </a:pPr>
                      <a:r>
                        <a:rPr lang="en-IN" sz="1000" u="none" cap="none" strike="noStrike"/>
                        <a:t>Roll No.</a:t>
                      </a:r>
                      <a:endParaRPr sz="1000" u="none" cap="none" strike="noStrike"/>
                    </a:p>
                  </a:txBody>
                  <a:tcPr marT="34300" marB="34300" marR="91450" marL="91450" anchor="ctr"/>
                </a:tc>
                <a:tc>
                  <a:txBody>
                    <a:bodyPr/>
                    <a:lstStyle/>
                    <a:p>
                      <a:pPr indent="0" lvl="0" marL="0" marR="0" rtl="0" algn="ctr">
                        <a:spcBef>
                          <a:spcPts val="0"/>
                        </a:spcBef>
                        <a:spcAft>
                          <a:spcPts val="0"/>
                        </a:spcAft>
                        <a:buNone/>
                      </a:pPr>
                      <a:r>
                        <a:rPr lang="en-IN" sz="1000" u="none" cap="none" strike="noStrike"/>
                        <a:t>Div</a:t>
                      </a:r>
                      <a:endParaRPr sz="1000" u="none" cap="none" strike="noStrike"/>
                    </a:p>
                  </a:txBody>
                  <a:tcPr marT="34300" marB="34300" marR="91450" marL="91450" anchor="ctr"/>
                </a:tc>
                <a:tc>
                  <a:txBody>
                    <a:bodyPr/>
                    <a:lstStyle/>
                    <a:p>
                      <a:pPr indent="0" lvl="0" marL="0" marR="0" rtl="0" algn="ctr">
                        <a:spcBef>
                          <a:spcPts val="0"/>
                        </a:spcBef>
                        <a:spcAft>
                          <a:spcPts val="0"/>
                        </a:spcAft>
                        <a:buNone/>
                      </a:pPr>
                      <a:r>
                        <a:rPr lang="en-IN" sz="1000" u="none" cap="none" strike="noStrike"/>
                        <a:t>SRN</a:t>
                      </a:r>
                      <a:endParaRPr sz="1000" u="none" cap="none" strike="noStrike"/>
                    </a:p>
                  </a:txBody>
                  <a:tcPr marT="34300" marB="34300" marR="91450" marL="91450" anchor="ctr"/>
                </a:tc>
                <a:tc>
                  <a:txBody>
                    <a:bodyPr/>
                    <a:lstStyle/>
                    <a:p>
                      <a:pPr indent="0" lvl="0" marL="0" marR="0" rtl="0" algn="ctr">
                        <a:spcBef>
                          <a:spcPts val="0"/>
                        </a:spcBef>
                        <a:spcAft>
                          <a:spcPts val="0"/>
                        </a:spcAft>
                        <a:buNone/>
                      </a:pPr>
                      <a:r>
                        <a:rPr lang="en-IN" sz="1000" u="none" cap="none" strike="noStrike"/>
                        <a:t>Name</a:t>
                      </a:r>
                      <a:endParaRPr sz="1000" u="none" cap="none" strike="noStrike"/>
                    </a:p>
                  </a:txBody>
                  <a:tcPr marT="34300" marB="34300" marR="91450" marL="91450" anchor="ctr"/>
                </a:tc>
              </a:tr>
              <a:tr h="278125">
                <a:tc>
                  <a:txBody>
                    <a:bodyPr/>
                    <a:lstStyle/>
                    <a:p>
                      <a:pPr indent="0" lvl="0" marL="0" marR="0" rtl="0" algn="ctr">
                        <a:spcBef>
                          <a:spcPts val="0"/>
                        </a:spcBef>
                        <a:spcAft>
                          <a:spcPts val="0"/>
                        </a:spcAft>
                        <a:buNone/>
                      </a:pPr>
                      <a:r>
                        <a:rPr lang="en-IN" sz="1000" u="none" cap="none" strike="noStrike"/>
                        <a:t>1</a:t>
                      </a:r>
                      <a:endParaRPr sz="1000" u="none" cap="none" strike="noStrike"/>
                    </a:p>
                  </a:txBody>
                  <a:tcPr marT="34300" marB="34300" marR="91450" marL="91450" anchor="ctr"/>
                </a:tc>
                <a:tc>
                  <a:txBody>
                    <a:bodyPr/>
                    <a:lstStyle/>
                    <a:p>
                      <a:pPr indent="0" lvl="0" marL="0" marR="0" rtl="0" algn="l">
                        <a:spcBef>
                          <a:spcPts val="0"/>
                        </a:spcBef>
                        <a:spcAft>
                          <a:spcPts val="0"/>
                        </a:spcAft>
                        <a:buNone/>
                      </a:pPr>
                      <a:r>
                        <a:rPr lang="en-IN" sz="1000"/>
                        <a:t>459</a:t>
                      </a:r>
                      <a:endParaRPr sz="1000"/>
                    </a:p>
                  </a:txBody>
                  <a:tcPr marT="34300" marB="34300" marR="91450" marL="91450" anchor="ctr"/>
                </a:tc>
                <a:tc>
                  <a:txBody>
                    <a:bodyPr/>
                    <a:lstStyle/>
                    <a:p>
                      <a:pPr indent="0" lvl="0" marL="0" marR="0" rtl="0" algn="l">
                        <a:spcBef>
                          <a:spcPts val="0"/>
                        </a:spcBef>
                        <a:spcAft>
                          <a:spcPts val="0"/>
                        </a:spcAft>
                        <a:buNone/>
                      </a:pPr>
                      <a:r>
                        <a:rPr lang="en-IN" sz="1000"/>
                        <a:t>D</a:t>
                      </a:r>
                      <a:endParaRPr sz="1000"/>
                    </a:p>
                  </a:txBody>
                  <a:tcPr marT="34300" marB="34300" marR="91450" marL="91450" anchor="ctr"/>
                </a:tc>
                <a:tc>
                  <a:txBody>
                    <a:bodyPr/>
                    <a:lstStyle/>
                    <a:p>
                      <a:pPr indent="0" lvl="0" marL="0" marR="0" rtl="0" algn="l">
                        <a:spcBef>
                          <a:spcPts val="0"/>
                        </a:spcBef>
                        <a:spcAft>
                          <a:spcPts val="0"/>
                        </a:spcAft>
                        <a:buNone/>
                      </a:pPr>
                      <a:r>
                        <a:rPr lang="en-IN" sz="1000"/>
                        <a:t>01FE23BEC224</a:t>
                      </a:r>
                      <a:endParaRPr sz="1000"/>
                    </a:p>
                  </a:txBody>
                  <a:tcPr marT="34300" marB="34300" marR="91450" marL="91450" anchor="ctr"/>
                </a:tc>
                <a:tc>
                  <a:txBody>
                    <a:bodyPr/>
                    <a:lstStyle/>
                    <a:p>
                      <a:pPr indent="0" lvl="0" marL="0" marR="0" rtl="0" algn="l">
                        <a:spcBef>
                          <a:spcPts val="0"/>
                        </a:spcBef>
                        <a:spcAft>
                          <a:spcPts val="0"/>
                        </a:spcAft>
                        <a:buNone/>
                      </a:pPr>
                      <a:r>
                        <a:rPr lang="en-IN" sz="1000"/>
                        <a:t>Srikrishna Hireholi</a:t>
                      </a:r>
                      <a:endParaRPr sz="1000"/>
                    </a:p>
                  </a:txBody>
                  <a:tcPr marT="34300" marB="34300" marR="91450" marL="91450" anchor="ctr"/>
                </a:tc>
              </a:tr>
              <a:tr h="278125">
                <a:tc>
                  <a:txBody>
                    <a:bodyPr/>
                    <a:lstStyle/>
                    <a:p>
                      <a:pPr indent="0" lvl="0" marL="0" marR="0" rtl="0" algn="ctr">
                        <a:spcBef>
                          <a:spcPts val="0"/>
                        </a:spcBef>
                        <a:spcAft>
                          <a:spcPts val="0"/>
                        </a:spcAft>
                        <a:buNone/>
                      </a:pPr>
                      <a:r>
                        <a:rPr lang="en-IN" sz="1000"/>
                        <a:t>2</a:t>
                      </a:r>
                      <a:endParaRPr sz="1000"/>
                    </a:p>
                  </a:txBody>
                  <a:tcPr marT="34300" marB="34300" marR="91450" marL="91450" anchor="ctr"/>
                </a:tc>
                <a:tc>
                  <a:txBody>
                    <a:bodyPr/>
                    <a:lstStyle/>
                    <a:p>
                      <a:pPr indent="0" lvl="0" marL="0" marR="0" rtl="0" algn="l">
                        <a:spcBef>
                          <a:spcPts val="0"/>
                        </a:spcBef>
                        <a:spcAft>
                          <a:spcPts val="0"/>
                        </a:spcAft>
                        <a:buNone/>
                      </a:pPr>
                      <a:r>
                        <a:rPr lang="en-IN" sz="1000"/>
                        <a:t>413</a:t>
                      </a:r>
                      <a:endParaRPr sz="1000"/>
                    </a:p>
                  </a:txBody>
                  <a:tcPr marT="34300" marB="34300" marR="91450" marL="91450" anchor="ctr"/>
                </a:tc>
                <a:tc>
                  <a:txBody>
                    <a:bodyPr/>
                    <a:lstStyle/>
                    <a:p>
                      <a:pPr indent="0" lvl="0" marL="0" marR="0" rtl="0" algn="l">
                        <a:spcBef>
                          <a:spcPts val="0"/>
                        </a:spcBef>
                        <a:spcAft>
                          <a:spcPts val="0"/>
                        </a:spcAft>
                        <a:buNone/>
                      </a:pPr>
                      <a:r>
                        <a:rPr lang="en-IN" sz="1000"/>
                        <a:t>D</a:t>
                      </a:r>
                      <a:endParaRPr sz="1000"/>
                    </a:p>
                  </a:txBody>
                  <a:tcPr marT="34300" marB="34300" marR="91450" marL="91450" anchor="ctr"/>
                </a:tc>
                <a:tc>
                  <a:txBody>
                    <a:bodyPr/>
                    <a:lstStyle/>
                    <a:p>
                      <a:pPr indent="0" lvl="0" marL="0" marR="0" rtl="0" algn="l">
                        <a:spcBef>
                          <a:spcPts val="0"/>
                        </a:spcBef>
                        <a:spcAft>
                          <a:spcPts val="0"/>
                        </a:spcAft>
                        <a:buNone/>
                      </a:pPr>
                      <a:r>
                        <a:rPr lang="en-IN" sz="1000"/>
                        <a:t>01FE23BEC174</a:t>
                      </a:r>
                      <a:endParaRPr sz="1000"/>
                    </a:p>
                  </a:txBody>
                  <a:tcPr marT="34300" marB="34300" marR="91450" marL="91450" anchor="ctr"/>
                </a:tc>
                <a:tc>
                  <a:txBody>
                    <a:bodyPr/>
                    <a:lstStyle/>
                    <a:p>
                      <a:pPr indent="0" lvl="0" marL="0" marR="0" rtl="0" algn="l">
                        <a:spcBef>
                          <a:spcPts val="0"/>
                        </a:spcBef>
                        <a:spcAft>
                          <a:spcPts val="0"/>
                        </a:spcAft>
                        <a:buNone/>
                      </a:pPr>
                      <a:r>
                        <a:rPr lang="en-IN" sz="1000"/>
                        <a:t>Kartik Terdal </a:t>
                      </a:r>
                      <a:endParaRPr sz="1000"/>
                    </a:p>
                  </a:txBody>
                  <a:tcPr marT="34300" marB="34300" marR="91450" marL="91450" anchor="ctr"/>
                </a:tc>
              </a:tr>
              <a:tr h="278125">
                <a:tc>
                  <a:txBody>
                    <a:bodyPr/>
                    <a:lstStyle/>
                    <a:p>
                      <a:pPr indent="0" lvl="0" marL="0" marR="0" rtl="0" algn="ctr">
                        <a:spcBef>
                          <a:spcPts val="0"/>
                        </a:spcBef>
                        <a:spcAft>
                          <a:spcPts val="0"/>
                        </a:spcAft>
                        <a:buNone/>
                      </a:pPr>
                      <a:r>
                        <a:rPr lang="en-IN" sz="1000"/>
                        <a:t>3</a:t>
                      </a:r>
                      <a:endParaRPr sz="1000"/>
                    </a:p>
                  </a:txBody>
                  <a:tcPr marT="34300" marB="34300" marR="91450" marL="91450" anchor="ctr"/>
                </a:tc>
                <a:tc>
                  <a:txBody>
                    <a:bodyPr/>
                    <a:lstStyle/>
                    <a:p>
                      <a:pPr indent="0" lvl="0" marL="0" marR="0" rtl="0" algn="l">
                        <a:spcBef>
                          <a:spcPts val="0"/>
                        </a:spcBef>
                        <a:spcAft>
                          <a:spcPts val="0"/>
                        </a:spcAft>
                        <a:buNone/>
                      </a:pPr>
                      <a:r>
                        <a:rPr lang="en-IN" sz="1000"/>
                        <a:t>406</a:t>
                      </a:r>
                      <a:endParaRPr sz="1000"/>
                    </a:p>
                  </a:txBody>
                  <a:tcPr marT="34300" marB="34300" marR="91450" marL="91450" anchor="ctr"/>
                </a:tc>
                <a:tc>
                  <a:txBody>
                    <a:bodyPr/>
                    <a:lstStyle/>
                    <a:p>
                      <a:pPr indent="0" lvl="0" marL="0" marR="0" rtl="0" algn="l">
                        <a:spcBef>
                          <a:spcPts val="0"/>
                        </a:spcBef>
                        <a:spcAft>
                          <a:spcPts val="0"/>
                        </a:spcAft>
                        <a:buNone/>
                      </a:pPr>
                      <a:r>
                        <a:rPr lang="en-IN" sz="1000"/>
                        <a:t>D</a:t>
                      </a:r>
                      <a:endParaRPr sz="1000"/>
                    </a:p>
                  </a:txBody>
                  <a:tcPr marT="34300" marB="34300" marR="91450" marL="91450" anchor="ctr"/>
                </a:tc>
                <a:tc>
                  <a:txBody>
                    <a:bodyPr/>
                    <a:lstStyle/>
                    <a:p>
                      <a:pPr indent="0" lvl="0" marL="0" marR="0" rtl="0" algn="l">
                        <a:spcBef>
                          <a:spcPts val="0"/>
                        </a:spcBef>
                        <a:spcAft>
                          <a:spcPts val="0"/>
                        </a:spcAft>
                        <a:buNone/>
                      </a:pPr>
                      <a:r>
                        <a:rPr lang="en-IN" sz="1000"/>
                        <a:t>01FE23BEC166</a:t>
                      </a:r>
                      <a:endParaRPr sz="1000"/>
                    </a:p>
                  </a:txBody>
                  <a:tcPr marT="34300" marB="34300" marR="91450" marL="91450" anchor="ctr"/>
                </a:tc>
                <a:tc>
                  <a:txBody>
                    <a:bodyPr/>
                    <a:lstStyle/>
                    <a:p>
                      <a:pPr indent="0" lvl="0" marL="0" marR="0" rtl="0" algn="l">
                        <a:spcBef>
                          <a:spcPts val="0"/>
                        </a:spcBef>
                        <a:spcAft>
                          <a:spcPts val="0"/>
                        </a:spcAft>
                        <a:buNone/>
                      </a:pPr>
                      <a:r>
                        <a:rPr lang="en-IN" sz="1000"/>
                        <a:t>Mantesh Imangoudar</a:t>
                      </a:r>
                      <a:endParaRPr sz="1000"/>
                    </a:p>
                  </a:txBody>
                  <a:tcPr marT="34300" marB="34300" marR="91450" marL="91450" anchor="ctr"/>
                </a:tc>
              </a:tr>
              <a:tr h="278125">
                <a:tc>
                  <a:txBody>
                    <a:bodyPr/>
                    <a:lstStyle/>
                    <a:p>
                      <a:pPr indent="0" lvl="0" marL="0" marR="0" rtl="0" algn="ctr">
                        <a:spcBef>
                          <a:spcPts val="0"/>
                        </a:spcBef>
                        <a:spcAft>
                          <a:spcPts val="0"/>
                        </a:spcAft>
                        <a:buNone/>
                      </a:pPr>
                      <a:r>
                        <a:rPr lang="en-IN" sz="1000"/>
                        <a:t>4</a:t>
                      </a:r>
                      <a:endParaRPr sz="1000"/>
                    </a:p>
                  </a:txBody>
                  <a:tcPr marT="34300" marB="34300" marR="91450" marL="91450" anchor="ctr"/>
                </a:tc>
                <a:tc>
                  <a:txBody>
                    <a:bodyPr/>
                    <a:lstStyle/>
                    <a:p>
                      <a:pPr indent="0" lvl="0" marL="0" marR="0" rtl="0" algn="l">
                        <a:spcBef>
                          <a:spcPts val="0"/>
                        </a:spcBef>
                        <a:spcAft>
                          <a:spcPts val="0"/>
                        </a:spcAft>
                        <a:buNone/>
                      </a:pPr>
                      <a:r>
                        <a:rPr lang="en-IN" sz="1000"/>
                        <a:t>457</a:t>
                      </a:r>
                      <a:endParaRPr sz="1000"/>
                    </a:p>
                  </a:txBody>
                  <a:tcPr marT="34300" marB="34300" marR="91450" marL="91450" anchor="ctr"/>
                </a:tc>
                <a:tc>
                  <a:txBody>
                    <a:bodyPr/>
                    <a:lstStyle/>
                    <a:p>
                      <a:pPr indent="0" lvl="0" marL="0" marR="0" rtl="0" algn="l">
                        <a:spcBef>
                          <a:spcPts val="0"/>
                        </a:spcBef>
                        <a:spcAft>
                          <a:spcPts val="0"/>
                        </a:spcAft>
                        <a:buNone/>
                      </a:pPr>
                      <a:r>
                        <a:rPr lang="en-IN" sz="1000"/>
                        <a:t>D</a:t>
                      </a:r>
                      <a:endParaRPr sz="1000"/>
                    </a:p>
                  </a:txBody>
                  <a:tcPr marT="34300" marB="34300" marR="91450" marL="91450" anchor="ctr"/>
                </a:tc>
                <a:tc>
                  <a:txBody>
                    <a:bodyPr/>
                    <a:lstStyle/>
                    <a:p>
                      <a:pPr indent="0" lvl="0" marL="0" marR="0" rtl="0" algn="l">
                        <a:spcBef>
                          <a:spcPts val="0"/>
                        </a:spcBef>
                        <a:spcAft>
                          <a:spcPts val="0"/>
                        </a:spcAft>
                        <a:buNone/>
                      </a:pPr>
                      <a:r>
                        <a:rPr lang="en-IN" sz="1000"/>
                        <a:t>01FE23BEC222</a:t>
                      </a:r>
                      <a:endParaRPr sz="1000"/>
                    </a:p>
                  </a:txBody>
                  <a:tcPr marT="34300" marB="34300" marR="91450" marL="91450" anchor="ctr"/>
                </a:tc>
                <a:tc>
                  <a:txBody>
                    <a:bodyPr/>
                    <a:lstStyle/>
                    <a:p>
                      <a:pPr indent="0" lvl="0" marL="0" marR="0" rtl="0" algn="l">
                        <a:spcBef>
                          <a:spcPts val="0"/>
                        </a:spcBef>
                        <a:spcAft>
                          <a:spcPts val="0"/>
                        </a:spcAft>
                        <a:buNone/>
                      </a:pPr>
                      <a:r>
                        <a:rPr lang="en-IN" sz="1000"/>
                        <a:t>Swaroop Swami </a:t>
                      </a:r>
                      <a:endParaRPr sz="1000"/>
                    </a:p>
                  </a:txBody>
                  <a:tcPr marT="34300" marB="34300" marR="91450" marL="91450" anchor="ctr"/>
                </a:tc>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cxnSp>
        <p:nvCxnSpPr>
          <p:cNvPr id="296" name="Google Shape;296;p36"/>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
        <p:nvSpPr>
          <p:cNvPr id="297" name="Google Shape;297;p36"/>
          <p:cNvSpPr/>
          <p:nvPr/>
        </p:nvSpPr>
        <p:spPr>
          <a:xfrm>
            <a:off x="0" y="4914900"/>
            <a:ext cx="9144000" cy="228600"/>
          </a:xfrm>
          <a:prstGeom prst="rect">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98" name="Google Shape;298;p36"/>
          <p:cNvSpPr txBox="1"/>
          <p:nvPr>
            <p:ph idx="10" type="dt"/>
          </p:nvPr>
        </p:nvSpPr>
        <p:spPr>
          <a:xfrm>
            <a:off x="152400" y="4892278"/>
            <a:ext cx="2514600"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b="1" sz="1100">
              <a:solidFill>
                <a:schemeClr val="dk1"/>
              </a:solidFill>
              <a:latin typeface="Times New Roman"/>
              <a:ea typeface="Times New Roman"/>
              <a:cs typeface="Times New Roman"/>
              <a:sym typeface="Times New Roman"/>
            </a:endParaRPr>
          </a:p>
        </p:txBody>
      </p:sp>
      <p:sp>
        <p:nvSpPr>
          <p:cNvPr id="299" name="Google Shape;299;p36"/>
          <p:cNvSpPr txBox="1"/>
          <p:nvPr>
            <p:ph idx="11" type="ftr"/>
          </p:nvPr>
        </p:nvSpPr>
        <p:spPr>
          <a:xfrm>
            <a:off x="3239069" y="4892278"/>
            <a:ext cx="3352801"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IN" sz="1200">
                <a:solidFill>
                  <a:schemeClr val="dk1"/>
                </a:solidFill>
                <a:latin typeface="Times New Roman"/>
                <a:ea typeface="Times New Roman"/>
                <a:cs typeface="Times New Roman"/>
                <a:sym typeface="Times New Roman"/>
              </a:rPr>
              <a:t>School of  ECE</a:t>
            </a:r>
            <a:endParaRPr b="1" sz="1200">
              <a:solidFill>
                <a:schemeClr val="dk1"/>
              </a:solidFill>
              <a:latin typeface="Times New Roman"/>
              <a:ea typeface="Times New Roman"/>
              <a:cs typeface="Times New Roman"/>
              <a:sym typeface="Times New Roman"/>
            </a:endParaRPr>
          </a:p>
        </p:txBody>
      </p:sp>
      <p:sp>
        <p:nvSpPr>
          <p:cNvPr id="300" name="Google Shape;300;p36"/>
          <p:cNvSpPr txBox="1"/>
          <p:nvPr>
            <p:ph idx="12" type="sldNum"/>
          </p:nvPr>
        </p:nvSpPr>
        <p:spPr>
          <a:xfrm>
            <a:off x="6629400" y="4873068"/>
            <a:ext cx="2057400" cy="273844"/>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sz="1200">
                <a:solidFill>
                  <a:schemeClr val="dk1"/>
                </a:solidFill>
                <a:latin typeface="Times New Roman"/>
                <a:ea typeface="Times New Roman"/>
                <a:cs typeface="Times New Roman"/>
                <a:sym typeface="Times New Roman"/>
              </a:rPr>
              <a:t>8</a:t>
            </a:r>
            <a:endParaRPr sz="1200">
              <a:solidFill>
                <a:schemeClr val="dk1"/>
              </a:solidFill>
              <a:latin typeface="Times New Roman"/>
              <a:ea typeface="Times New Roman"/>
              <a:cs typeface="Times New Roman"/>
              <a:sym typeface="Times New Roman"/>
            </a:endParaRPr>
          </a:p>
        </p:txBody>
      </p:sp>
      <p:sp>
        <p:nvSpPr>
          <p:cNvPr id="301" name="Google Shape;301;p36"/>
          <p:cNvSpPr/>
          <p:nvPr/>
        </p:nvSpPr>
        <p:spPr>
          <a:xfrm>
            <a:off x="954801" y="13938"/>
            <a:ext cx="36171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IN" sz="2400">
                <a:solidFill>
                  <a:schemeClr val="dk1"/>
                </a:solidFill>
                <a:latin typeface="Calibri"/>
                <a:ea typeface="Calibri"/>
                <a:cs typeface="Calibri"/>
                <a:sym typeface="Calibri"/>
              </a:rPr>
              <a:t>Data Sets/Data Acquisition</a:t>
            </a:r>
            <a:endParaRPr b="1" sz="2400">
              <a:solidFill>
                <a:schemeClr val="dk1"/>
              </a:solidFill>
              <a:latin typeface="Calibri"/>
              <a:ea typeface="Calibri"/>
              <a:cs typeface="Calibri"/>
              <a:sym typeface="Calibri"/>
            </a:endParaRPr>
          </a:p>
        </p:txBody>
      </p:sp>
      <p:pic>
        <p:nvPicPr>
          <p:cNvPr id="302" name="Google Shape;302;p36"/>
          <p:cNvPicPr preferRelativeResize="0"/>
          <p:nvPr/>
        </p:nvPicPr>
        <p:blipFill rotWithShape="1">
          <a:blip r:embed="rId3">
            <a:alphaModFix/>
          </a:blip>
          <a:srcRect b="16827" l="1673" r="2922" t="18483"/>
          <a:stretch/>
        </p:blipFill>
        <p:spPr>
          <a:xfrm>
            <a:off x="5943600" y="71237"/>
            <a:ext cx="2895600" cy="351523"/>
          </a:xfrm>
          <a:prstGeom prst="rect">
            <a:avLst/>
          </a:prstGeom>
          <a:noFill/>
          <a:ln>
            <a:noFill/>
          </a:ln>
        </p:spPr>
      </p:pic>
      <p:sp>
        <p:nvSpPr>
          <p:cNvPr id="303" name="Google Shape;303;p36"/>
          <p:cNvSpPr/>
          <p:nvPr/>
        </p:nvSpPr>
        <p:spPr>
          <a:xfrm>
            <a:off x="228600" y="83463"/>
            <a:ext cx="4953000" cy="4308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2060"/>
              </a:buClr>
              <a:buSzPts val="2200"/>
              <a:buFont typeface="Calibri"/>
              <a:buNone/>
            </a:pPr>
            <a:r>
              <a:rPr b="1" lang="en-IN" sz="2200">
                <a:solidFill>
                  <a:srgbClr val="002060"/>
                </a:solidFill>
                <a:latin typeface="Calibri"/>
                <a:ea typeface="Calibri"/>
                <a:cs typeface="Calibri"/>
                <a:sym typeface="Calibri"/>
              </a:rPr>
              <a:t>Title:</a:t>
            </a:r>
            <a:endParaRPr b="1" sz="2200">
              <a:solidFill>
                <a:srgbClr val="002060"/>
              </a:solidFill>
              <a:latin typeface="Calibri"/>
              <a:ea typeface="Calibri"/>
              <a:cs typeface="Calibri"/>
              <a:sym typeface="Calibri"/>
            </a:endParaRPr>
          </a:p>
        </p:txBody>
      </p:sp>
      <p:sp>
        <p:nvSpPr>
          <p:cNvPr id="304" name="Google Shape;304;p36"/>
          <p:cNvSpPr txBox="1"/>
          <p:nvPr/>
        </p:nvSpPr>
        <p:spPr>
          <a:xfrm>
            <a:off x="152400" y="895425"/>
            <a:ext cx="8839200" cy="3638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Clr>
                <a:schemeClr val="dk1"/>
              </a:buClr>
              <a:buSzPts val="1100"/>
              <a:buFont typeface="Arial"/>
              <a:buNone/>
            </a:pPr>
            <a:r>
              <a:rPr b="1" lang="en-IN" sz="1300">
                <a:solidFill>
                  <a:schemeClr val="dk1"/>
                </a:solidFill>
              </a:rPr>
              <a:t>Signal length:</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IN" sz="1100">
                <a:solidFill>
                  <a:schemeClr val="dk1"/>
                </a:solidFill>
              </a:rPr>
              <a:t>The audio signal is treated as a </a:t>
            </a:r>
            <a:r>
              <a:rPr b="1" lang="en-IN" sz="1100">
                <a:solidFill>
                  <a:schemeClr val="dk1"/>
                </a:solidFill>
              </a:rPr>
              <a:t>1-D discrete-time signal</a:t>
            </a:r>
            <a:r>
              <a:rPr lang="en-IN" sz="1100">
                <a:solidFill>
                  <a:schemeClr val="dk1"/>
                </a:solidFill>
              </a:rPr>
              <a:t> consisting of </a:t>
            </a:r>
            <a:r>
              <a:rPr i="1" lang="en-IN" sz="1100">
                <a:solidFill>
                  <a:schemeClr val="dk1"/>
                </a:solidFill>
              </a:rPr>
              <a:t>N samples</a:t>
            </a:r>
            <a:r>
              <a:rPr lang="en-IN" sz="1100">
                <a:solidFill>
                  <a:schemeClr val="dk1"/>
                </a:solidFill>
              </a:rPr>
              <a:t> (e.g., 44,100 samples for 1 second at 44.1 kHz).</a:t>
            </a:r>
            <a:br>
              <a:rPr lang="en-IN" sz="1100">
                <a:solidFill>
                  <a:schemeClr val="dk1"/>
                </a:solidFill>
              </a:rPr>
            </a:br>
            <a:r>
              <a:rPr lang="en-IN" sz="1100">
                <a:solidFill>
                  <a:schemeClr val="dk1"/>
                </a:solidFill>
              </a:rPr>
              <a:t> Longer recordings contain proportionally larger sample counts, affecting DFT computation time.</a:t>
            </a:r>
            <a:endParaRPr sz="11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IN" sz="1300">
                <a:solidFill>
                  <a:schemeClr val="dk1"/>
                </a:solidFill>
              </a:rPr>
              <a:t>Amplitude range:</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IN" sz="1100">
                <a:solidFill>
                  <a:schemeClr val="dk1"/>
                </a:solidFill>
              </a:rPr>
              <a:t>All audio samples are </a:t>
            </a:r>
            <a:r>
              <a:rPr b="1" lang="en-IN" sz="1100">
                <a:solidFill>
                  <a:schemeClr val="dk1"/>
                </a:solidFill>
              </a:rPr>
              <a:t>normalized between –1 and +1</a:t>
            </a:r>
            <a:r>
              <a:rPr lang="en-IN" sz="1100">
                <a:solidFill>
                  <a:schemeClr val="dk1"/>
                </a:solidFill>
              </a:rPr>
              <a:t> to maintain consistency, avoid clipping distortion, and ensure stable DFT computations.</a:t>
            </a:r>
            <a:br>
              <a:rPr lang="en-IN" sz="1100">
                <a:solidFill>
                  <a:schemeClr val="dk1"/>
                </a:solidFill>
              </a:rPr>
            </a:br>
            <a:r>
              <a:rPr lang="en-IN" sz="1100">
                <a:solidFill>
                  <a:schemeClr val="dk1"/>
                </a:solidFill>
              </a:rPr>
              <a:t> Normalization also improves noise analysis by fixing amplitude variations.</a:t>
            </a:r>
            <a:endParaRPr sz="11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IN" sz="1300">
                <a:solidFill>
                  <a:schemeClr val="dk1"/>
                </a:solidFill>
              </a:rPr>
              <a:t>Sampling frequency (Fs):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IN" sz="1100">
                <a:solidFill>
                  <a:schemeClr val="dk1"/>
                </a:solidFill>
              </a:rPr>
              <a:t>Represents how many audio samples are captured per second (e.g., </a:t>
            </a:r>
            <a:r>
              <a:rPr b="1" lang="en-IN" sz="1100">
                <a:solidFill>
                  <a:schemeClr val="dk1"/>
                </a:solidFill>
              </a:rPr>
              <a:t>16 kHz or 44.1 kHz</a:t>
            </a:r>
            <a:r>
              <a:rPr lang="en-IN" sz="1100">
                <a:solidFill>
                  <a:schemeClr val="dk1"/>
                </a:solidFill>
              </a:rPr>
              <a:t>).</a:t>
            </a:r>
            <a:br>
              <a:rPr lang="en-IN" sz="1100">
                <a:solidFill>
                  <a:schemeClr val="dk1"/>
                </a:solidFill>
              </a:rPr>
            </a:br>
            <a:r>
              <a:rPr lang="en-IN" sz="1100">
                <a:solidFill>
                  <a:schemeClr val="dk1"/>
                </a:solidFill>
              </a:rPr>
              <a:t> Higher sampling frequencies contain more high-frequency information and extend the audible bandwidth.</a:t>
            </a:r>
            <a:br>
              <a:rPr lang="en-IN" sz="1100">
                <a:solidFill>
                  <a:schemeClr val="dk1"/>
                </a:solidFill>
              </a:rPr>
            </a:br>
            <a:r>
              <a:rPr lang="en-IN" sz="1100">
                <a:solidFill>
                  <a:schemeClr val="dk1"/>
                </a:solidFill>
              </a:rPr>
              <a:t> Fs directly determines the frequency resolution of the DFT.</a:t>
            </a:r>
            <a:endParaRPr sz="1100">
              <a:solidFill>
                <a:schemeClr val="dk1"/>
              </a:solidFill>
            </a:endParaRPr>
          </a:p>
          <a:p>
            <a:pPr indent="0" lvl="0" marL="457200" rtl="0" algn="l">
              <a:lnSpc>
                <a:spcPct val="115000"/>
              </a:lnSpc>
              <a:spcBef>
                <a:spcPts val="1200"/>
              </a:spcBef>
              <a:spcAft>
                <a:spcPts val="1200"/>
              </a:spcAft>
              <a:buNone/>
            </a:pPr>
            <a:r>
              <a:t/>
            </a:r>
            <a:endParaRPr b="1" sz="15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7"/>
          <p:cNvSpPr txBox="1"/>
          <p:nvPr>
            <p:ph idx="12" type="sldNum"/>
          </p:nvPr>
        </p:nvSpPr>
        <p:spPr>
          <a:xfrm>
            <a:off x="6457950" y="4767264"/>
            <a:ext cx="20574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
        <p:nvSpPr>
          <p:cNvPr id="311" name="Google Shape;311;p37"/>
          <p:cNvSpPr txBox="1"/>
          <p:nvPr>
            <p:ph type="title"/>
          </p:nvPr>
        </p:nvSpPr>
        <p:spPr>
          <a:xfrm>
            <a:off x="628650" y="273845"/>
            <a:ext cx="7886700" cy="9942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312" name="Google Shape;312;p37"/>
          <p:cNvSpPr txBox="1"/>
          <p:nvPr>
            <p:ph idx="1" type="body"/>
          </p:nvPr>
        </p:nvSpPr>
        <p:spPr>
          <a:xfrm>
            <a:off x="1143000" y="548640"/>
            <a:ext cx="6400800" cy="2606100"/>
          </a:xfrm>
          <a:prstGeom prst="rect">
            <a:avLst/>
          </a:prstGeom>
        </p:spPr>
        <p:txBody>
          <a:bodyPr anchorCtr="0" anchor="t" bIns="45700" lIns="91425" spcFirstLastPara="1" rIns="91425" wrap="square" tIns="45700">
            <a:normAutofit/>
          </a:bodyPr>
          <a:lstStyle/>
          <a:p>
            <a:pPr indent="0" lvl="0" marL="0" rtl="0" algn="l">
              <a:spcBef>
                <a:spcPts val="750"/>
              </a:spcBef>
              <a:spcAft>
                <a:spcPts val="0"/>
              </a:spcAft>
              <a:buNone/>
            </a:pPr>
            <a:r>
              <a:t/>
            </a:r>
            <a:endParaRPr/>
          </a:p>
        </p:txBody>
      </p:sp>
      <p:sp>
        <p:nvSpPr>
          <p:cNvPr id="313" name="Google Shape;313;p37"/>
          <p:cNvSpPr txBox="1"/>
          <p:nvPr/>
        </p:nvSpPr>
        <p:spPr>
          <a:xfrm>
            <a:off x="0" y="0"/>
            <a:ext cx="9257400" cy="5052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IN" sz="1300">
                <a:solidFill>
                  <a:schemeClr val="dk1"/>
                </a:solidFill>
              </a:rPr>
              <a:t>Frequency range:</a:t>
            </a:r>
            <a:endParaRPr b="1" sz="1300">
              <a:solidFill>
                <a:schemeClr val="dk1"/>
              </a:solidFill>
            </a:endParaRPr>
          </a:p>
          <a:p>
            <a:pPr indent="0" lvl="0" marL="0" rtl="0" algn="l">
              <a:lnSpc>
                <a:spcPct val="115000"/>
              </a:lnSpc>
              <a:spcBef>
                <a:spcPts val="1200"/>
              </a:spcBef>
              <a:spcAft>
                <a:spcPts val="0"/>
              </a:spcAft>
              <a:buNone/>
            </a:pPr>
            <a:r>
              <a:rPr lang="en-IN" sz="1100">
                <a:solidFill>
                  <a:schemeClr val="dk1"/>
                </a:solidFill>
              </a:rPr>
              <a:t>After applying DFT, the frequency spectrum spans from </a:t>
            </a:r>
            <a:r>
              <a:rPr b="1" lang="en-IN" sz="1100">
                <a:solidFill>
                  <a:schemeClr val="dk1"/>
                </a:solidFill>
              </a:rPr>
              <a:t>0 to Fs/2 (Nyquist frequency)</a:t>
            </a:r>
            <a:r>
              <a:rPr lang="en-IN" sz="1100">
                <a:solidFill>
                  <a:schemeClr val="dk1"/>
                </a:solidFill>
              </a:rPr>
              <a:t>.</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IN" sz="1100">
                <a:solidFill>
                  <a:schemeClr val="dk1"/>
                </a:solidFill>
              </a:rPr>
              <a:t>Low-frequency components contain the main audio content (speech / music).</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IN" sz="1100">
                <a:solidFill>
                  <a:schemeClr val="dk1"/>
                </a:solidFill>
              </a:rPr>
              <a:t>High-frequency bins typically contain noise, which makes them ideal targets for filtering.</a:t>
            </a:r>
            <a:br>
              <a:rPr lang="en-IN" sz="1100">
                <a:solidFill>
                  <a:schemeClr val="dk1"/>
                </a:solidFill>
              </a:rPr>
            </a:br>
            <a:r>
              <a:rPr lang="en-IN" sz="1100">
                <a:solidFill>
                  <a:schemeClr val="dk1"/>
                </a:solidFill>
              </a:rPr>
              <a:t> Understanding this distribution helps design an effective low-pass cut-off.</a:t>
            </a:r>
            <a:endParaRPr sz="1100">
              <a:solidFill>
                <a:schemeClr val="dk1"/>
              </a:solidFill>
            </a:endParaRPr>
          </a:p>
          <a:p>
            <a:pPr indent="0" lvl="0" marL="0" rtl="0" algn="l">
              <a:lnSpc>
                <a:spcPct val="115000"/>
              </a:lnSpc>
              <a:spcBef>
                <a:spcPts val="1400"/>
              </a:spcBef>
              <a:spcAft>
                <a:spcPts val="0"/>
              </a:spcAft>
              <a:buNone/>
            </a:pPr>
            <a:r>
              <a:rPr b="1" lang="en-IN" sz="1300">
                <a:solidFill>
                  <a:schemeClr val="dk1"/>
                </a:solidFill>
              </a:rPr>
              <a:t>Dataset:</a:t>
            </a:r>
            <a:endParaRPr b="1" sz="1300">
              <a:solidFill>
                <a:schemeClr val="dk1"/>
              </a:solidFill>
            </a:endParaRPr>
          </a:p>
          <a:p>
            <a:pPr indent="0" lvl="0" marL="0" rtl="0" algn="l">
              <a:lnSpc>
                <a:spcPct val="115000"/>
              </a:lnSpc>
              <a:spcBef>
                <a:spcPts val="1200"/>
              </a:spcBef>
              <a:spcAft>
                <a:spcPts val="0"/>
              </a:spcAft>
              <a:buNone/>
            </a:pPr>
            <a:r>
              <a:rPr lang="en-IN" sz="1100">
                <a:solidFill>
                  <a:schemeClr val="dk1"/>
                </a:solidFill>
              </a:rPr>
              <a:t>A recorded or downloaded audio sample is used as the input dataset.</a:t>
            </a:r>
            <a:br>
              <a:rPr lang="en-IN" sz="1100">
                <a:solidFill>
                  <a:schemeClr val="dk1"/>
                </a:solidFill>
              </a:rPr>
            </a:br>
            <a:r>
              <a:rPr lang="en-IN" sz="1100">
                <a:solidFill>
                  <a:schemeClr val="dk1"/>
                </a:solidFill>
              </a:rPr>
              <a:t> The signal can be:</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IN" sz="1100">
                <a:solidFill>
                  <a:schemeClr val="dk1"/>
                </a:solidFill>
              </a:rPr>
              <a:t>A speech recording</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IN" sz="1100">
                <a:solidFill>
                  <a:schemeClr val="dk1"/>
                </a:solidFill>
              </a:rPr>
              <a:t>A music clip</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IN" sz="1100">
                <a:solidFill>
                  <a:schemeClr val="dk1"/>
                </a:solidFill>
              </a:rPr>
              <a:t>A synthetic test waveform</a:t>
            </a:r>
            <a:br>
              <a:rPr lang="en-IN" sz="1100">
                <a:solidFill>
                  <a:schemeClr val="dk1"/>
                </a:solidFill>
              </a:rPr>
            </a:br>
            <a:r>
              <a:rPr lang="en-IN" sz="1100">
                <a:solidFill>
                  <a:schemeClr val="dk1"/>
                </a:solidFill>
              </a:rPr>
              <a:t> Since the project focuses on DSP fundamentals, a single clean audio file is sufficient.</a:t>
            </a:r>
            <a:endParaRPr sz="1100">
              <a:solidFill>
                <a:schemeClr val="dk1"/>
              </a:solidFill>
            </a:endParaRPr>
          </a:p>
          <a:p>
            <a:pPr indent="0" lvl="0" marL="0" rtl="0" algn="l">
              <a:lnSpc>
                <a:spcPct val="115000"/>
              </a:lnSpc>
              <a:spcBef>
                <a:spcPts val="1400"/>
              </a:spcBef>
              <a:spcAft>
                <a:spcPts val="0"/>
              </a:spcAft>
              <a:buNone/>
            </a:pPr>
            <a:r>
              <a:rPr b="1" lang="en-IN" sz="1300">
                <a:solidFill>
                  <a:schemeClr val="dk1"/>
                </a:solidFill>
              </a:rPr>
              <a:t>Noise Addition:</a:t>
            </a:r>
            <a:endParaRPr b="1" sz="1300">
              <a:solidFill>
                <a:schemeClr val="dk1"/>
              </a:solidFill>
            </a:endParaRPr>
          </a:p>
          <a:p>
            <a:pPr indent="0" lvl="0" marL="0" rtl="0" algn="l">
              <a:lnSpc>
                <a:spcPct val="115000"/>
              </a:lnSpc>
              <a:spcBef>
                <a:spcPts val="1200"/>
              </a:spcBef>
              <a:spcAft>
                <a:spcPts val="0"/>
              </a:spcAft>
              <a:buNone/>
            </a:pPr>
            <a:r>
              <a:rPr lang="en-IN" sz="1100">
                <a:solidFill>
                  <a:schemeClr val="dk1"/>
                </a:solidFill>
              </a:rPr>
              <a:t>To simulate real-world disturbances, </a:t>
            </a:r>
            <a:r>
              <a:rPr b="1" lang="en-IN" sz="1100">
                <a:solidFill>
                  <a:schemeClr val="dk1"/>
                </a:solidFill>
              </a:rPr>
              <a:t>Gaussian white noise</a:t>
            </a:r>
            <a:r>
              <a:rPr lang="en-IN" sz="1100">
                <a:solidFill>
                  <a:schemeClr val="dk1"/>
                </a:solidFill>
              </a:rPr>
              <a:t> is added with parameters:</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IN" sz="1100">
                <a:solidFill>
                  <a:schemeClr val="dk1"/>
                </a:solidFill>
              </a:rPr>
              <a:t>Mean = 0</a:t>
            </a:r>
            <a:endParaRPr b="1"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IN" sz="1100">
                <a:solidFill>
                  <a:schemeClr val="dk1"/>
                </a:solidFill>
              </a:rPr>
              <a:t>Variance = 0.01 to 0.05</a:t>
            </a:r>
            <a:r>
              <a:rPr lang="en-IN" sz="1100">
                <a:solidFill>
                  <a:schemeClr val="dk1"/>
                </a:solidFill>
              </a:rPr>
              <a:t> depending on desired noise level</a:t>
            </a:r>
            <a:br>
              <a:rPr lang="en-IN" sz="1100">
                <a:solidFill>
                  <a:schemeClr val="dk1"/>
                </a:solidFill>
              </a:rPr>
            </a:br>
            <a:r>
              <a:rPr lang="en-IN" sz="1100">
                <a:solidFill>
                  <a:schemeClr val="dk1"/>
                </a:solidFill>
              </a:rPr>
              <a:t> Gaussian noise spreads across all frequencies, making it ideal for demonstrating how DFT identifies and isolates noise components.</a:t>
            </a:r>
            <a:br>
              <a:rPr lang="en-IN" sz="1100">
                <a:solidFill>
                  <a:schemeClr val="dk1"/>
                </a:solidFill>
              </a:rPr>
            </a:br>
            <a:r>
              <a:rPr lang="en-IN" sz="1100">
                <a:solidFill>
                  <a:schemeClr val="dk1"/>
                </a:solidFill>
              </a:rPr>
              <a:t> This ensures a clear before–after comparison after filtering.</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cxnSp>
        <p:nvCxnSpPr>
          <p:cNvPr id="318" name="Google Shape;318;p38"/>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
        <p:nvSpPr>
          <p:cNvPr id="319" name="Google Shape;319;p38"/>
          <p:cNvSpPr/>
          <p:nvPr/>
        </p:nvSpPr>
        <p:spPr>
          <a:xfrm>
            <a:off x="0" y="4914900"/>
            <a:ext cx="9144000" cy="228600"/>
          </a:xfrm>
          <a:prstGeom prst="rect">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320" name="Google Shape;320;p38"/>
          <p:cNvSpPr txBox="1"/>
          <p:nvPr>
            <p:ph idx="10" type="dt"/>
          </p:nvPr>
        </p:nvSpPr>
        <p:spPr>
          <a:xfrm>
            <a:off x="152400" y="4892278"/>
            <a:ext cx="2514600"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b="1" sz="1100">
              <a:solidFill>
                <a:schemeClr val="dk1"/>
              </a:solidFill>
              <a:latin typeface="Times New Roman"/>
              <a:ea typeface="Times New Roman"/>
              <a:cs typeface="Times New Roman"/>
              <a:sym typeface="Times New Roman"/>
            </a:endParaRPr>
          </a:p>
        </p:txBody>
      </p:sp>
      <p:sp>
        <p:nvSpPr>
          <p:cNvPr id="321" name="Google Shape;321;p38"/>
          <p:cNvSpPr txBox="1"/>
          <p:nvPr>
            <p:ph idx="11" type="ftr"/>
          </p:nvPr>
        </p:nvSpPr>
        <p:spPr>
          <a:xfrm>
            <a:off x="3239069" y="4892278"/>
            <a:ext cx="3352801"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IN" sz="1200">
                <a:solidFill>
                  <a:schemeClr val="dk1"/>
                </a:solidFill>
                <a:latin typeface="Times New Roman"/>
                <a:ea typeface="Times New Roman"/>
                <a:cs typeface="Times New Roman"/>
                <a:sym typeface="Times New Roman"/>
              </a:rPr>
              <a:t>School of  ECE</a:t>
            </a:r>
            <a:endParaRPr b="1" sz="1200">
              <a:solidFill>
                <a:schemeClr val="dk1"/>
              </a:solidFill>
              <a:latin typeface="Times New Roman"/>
              <a:ea typeface="Times New Roman"/>
              <a:cs typeface="Times New Roman"/>
              <a:sym typeface="Times New Roman"/>
            </a:endParaRPr>
          </a:p>
        </p:txBody>
      </p:sp>
      <p:sp>
        <p:nvSpPr>
          <p:cNvPr id="322" name="Google Shape;322;p38"/>
          <p:cNvSpPr txBox="1"/>
          <p:nvPr>
            <p:ph idx="12" type="sldNum"/>
          </p:nvPr>
        </p:nvSpPr>
        <p:spPr>
          <a:xfrm>
            <a:off x="6629400" y="4873068"/>
            <a:ext cx="2057400" cy="273844"/>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sz="1200">
                <a:solidFill>
                  <a:schemeClr val="dk1"/>
                </a:solidFill>
                <a:latin typeface="Times New Roman"/>
                <a:ea typeface="Times New Roman"/>
                <a:cs typeface="Times New Roman"/>
                <a:sym typeface="Times New Roman"/>
              </a:rPr>
              <a:t>9</a:t>
            </a:r>
            <a:endParaRPr sz="1200">
              <a:solidFill>
                <a:schemeClr val="dk1"/>
              </a:solidFill>
              <a:latin typeface="Times New Roman"/>
              <a:ea typeface="Times New Roman"/>
              <a:cs typeface="Times New Roman"/>
              <a:sym typeface="Times New Roman"/>
            </a:endParaRPr>
          </a:p>
        </p:txBody>
      </p:sp>
      <p:sp>
        <p:nvSpPr>
          <p:cNvPr id="323" name="Google Shape;323;p38"/>
          <p:cNvSpPr/>
          <p:nvPr/>
        </p:nvSpPr>
        <p:spPr>
          <a:xfrm>
            <a:off x="1076433" y="13941"/>
            <a:ext cx="19764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IN" sz="2400">
                <a:solidFill>
                  <a:schemeClr val="dk1"/>
                </a:solidFill>
                <a:latin typeface="Calibri"/>
                <a:ea typeface="Calibri"/>
                <a:cs typeface="Calibri"/>
                <a:sym typeface="Calibri"/>
              </a:rPr>
              <a:t>Methodology </a:t>
            </a:r>
            <a:endParaRPr b="1" sz="2400">
              <a:solidFill>
                <a:schemeClr val="dk1"/>
              </a:solidFill>
              <a:latin typeface="Calibri"/>
              <a:ea typeface="Calibri"/>
              <a:cs typeface="Calibri"/>
              <a:sym typeface="Calibri"/>
            </a:endParaRPr>
          </a:p>
        </p:txBody>
      </p:sp>
      <p:pic>
        <p:nvPicPr>
          <p:cNvPr id="324" name="Google Shape;324;p38"/>
          <p:cNvPicPr preferRelativeResize="0"/>
          <p:nvPr/>
        </p:nvPicPr>
        <p:blipFill rotWithShape="1">
          <a:blip r:embed="rId3">
            <a:alphaModFix/>
          </a:blip>
          <a:srcRect b="16827" l="1673" r="2922" t="18483"/>
          <a:stretch/>
        </p:blipFill>
        <p:spPr>
          <a:xfrm>
            <a:off x="5943600" y="71237"/>
            <a:ext cx="2895600" cy="351523"/>
          </a:xfrm>
          <a:prstGeom prst="rect">
            <a:avLst/>
          </a:prstGeom>
          <a:noFill/>
          <a:ln>
            <a:noFill/>
          </a:ln>
        </p:spPr>
      </p:pic>
      <p:sp>
        <p:nvSpPr>
          <p:cNvPr id="325" name="Google Shape;325;p38"/>
          <p:cNvSpPr/>
          <p:nvPr/>
        </p:nvSpPr>
        <p:spPr>
          <a:xfrm>
            <a:off x="228600" y="83463"/>
            <a:ext cx="4953000" cy="430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2060"/>
              </a:buClr>
              <a:buSzPts val="2200"/>
              <a:buFont typeface="Calibri"/>
              <a:buNone/>
            </a:pPr>
            <a:r>
              <a:rPr b="1" lang="en-IN" sz="2200">
                <a:solidFill>
                  <a:srgbClr val="002060"/>
                </a:solidFill>
                <a:latin typeface="Calibri"/>
                <a:ea typeface="Calibri"/>
                <a:cs typeface="Calibri"/>
                <a:sym typeface="Calibri"/>
              </a:rPr>
              <a:t>Title:</a:t>
            </a:r>
            <a:endParaRPr b="1" sz="2200">
              <a:solidFill>
                <a:srgbClr val="002060"/>
              </a:solidFill>
              <a:latin typeface="Calibri"/>
              <a:ea typeface="Calibri"/>
              <a:cs typeface="Calibri"/>
              <a:sym typeface="Calibri"/>
            </a:endParaRPr>
          </a:p>
        </p:txBody>
      </p:sp>
      <p:sp>
        <p:nvSpPr>
          <p:cNvPr id="326" name="Google Shape;326;p38"/>
          <p:cNvSpPr txBox="1"/>
          <p:nvPr/>
        </p:nvSpPr>
        <p:spPr>
          <a:xfrm>
            <a:off x="85025" y="475600"/>
            <a:ext cx="8839200" cy="48690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400"/>
              </a:spcBef>
              <a:spcAft>
                <a:spcPts val="0"/>
              </a:spcAft>
              <a:buClr>
                <a:schemeClr val="dk1"/>
              </a:buClr>
              <a:buSzPts val="1100"/>
              <a:buFont typeface="Arial"/>
              <a:buNone/>
            </a:pPr>
            <a:r>
              <a:rPr b="1" lang="en-IN" sz="1300">
                <a:solidFill>
                  <a:schemeClr val="dk1"/>
                </a:solidFill>
              </a:rPr>
              <a:t>• Collected sample audio recordings (speech/music) to serve as the input signal for analysis.</a:t>
            </a:r>
            <a:endParaRPr b="1" sz="1300">
              <a:solidFill>
                <a:schemeClr val="dk1"/>
              </a:solidFill>
            </a:endParaRPr>
          </a:p>
          <a:p>
            <a:pPr indent="0" lvl="0" marL="0" rtl="0" algn="l">
              <a:lnSpc>
                <a:spcPct val="100000"/>
              </a:lnSpc>
              <a:spcBef>
                <a:spcPts val="1400"/>
              </a:spcBef>
              <a:spcAft>
                <a:spcPts val="0"/>
              </a:spcAft>
              <a:buClr>
                <a:schemeClr val="dk1"/>
              </a:buClr>
              <a:buSzPts val="1100"/>
              <a:buFont typeface="Arial"/>
              <a:buNone/>
            </a:pPr>
            <a:r>
              <a:rPr b="1" lang="en-IN" sz="1300">
                <a:solidFill>
                  <a:schemeClr val="dk1"/>
                </a:solidFill>
              </a:rPr>
              <a:t>• Converted all audio files to mono and normalized amplitudes for consistent signal processing.</a:t>
            </a:r>
            <a:endParaRPr b="1" sz="1300">
              <a:solidFill>
                <a:schemeClr val="dk1"/>
              </a:solidFill>
            </a:endParaRPr>
          </a:p>
          <a:p>
            <a:pPr indent="0" lvl="0" marL="0" rtl="0" algn="l">
              <a:lnSpc>
                <a:spcPct val="100000"/>
              </a:lnSpc>
              <a:spcBef>
                <a:spcPts val="1400"/>
              </a:spcBef>
              <a:spcAft>
                <a:spcPts val="0"/>
              </a:spcAft>
              <a:buClr>
                <a:schemeClr val="dk1"/>
              </a:buClr>
              <a:buSzPts val="1100"/>
              <a:buFont typeface="Arial"/>
              <a:buNone/>
            </a:pPr>
            <a:r>
              <a:rPr b="1" lang="en-IN" sz="1300">
                <a:solidFill>
                  <a:schemeClr val="dk1"/>
                </a:solidFill>
              </a:rPr>
              <a:t>• Added Gaussian white noise (mean = 0, variance = 0.01–0.05) to simulate real-world noisy audio environments.</a:t>
            </a:r>
            <a:endParaRPr b="1" sz="1300">
              <a:solidFill>
                <a:schemeClr val="dk1"/>
              </a:solidFill>
            </a:endParaRPr>
          </a:p>
          <a:p>
            <a:pPr indent="0" lvl="0" marL="0" rtl="0" algn="l">
              <a:lnSpc>
                <a:spcPct val="100000"/>
              </a:lnSpc>
              <a:spcBef>
                <a:spcPts val="1400"/>
              </a:spcBef>
              <a:spcAft>
                <a:spcPts val="0"/>
              </a:spcAft>
              <a:buClr>
                <a:schemeClr val="dk1"/>
              </a:buClr>
              <a:buSzPts val="1100"/>
              <a:buFont typeface="Arial"/>
              <a:buNone/>
            </a:pPr>
            <a:r>
              <a:rPr b="1" lang="en-IN" sz="1300">
                <a:solidFill>
                  <a:schemeClr val="dk1"/>
                </a:solidFill>
              </a:rPr>
              <a:t>• Applied Discrete Fourier Transform (DFT) to convert the time-domain audio signal into its frequency-domain representation.</a:t>
            </a:r>
            <a:endParaRPr b="1" sz="1300">
              <a:solidFill>
                <a:schemeClr val="dk1"/>
              </a:solidFill>
            </a:endParaRPr>
          </a:p>
          <a:p>
            <a:pPr indent="0" lvl="0" marL="0" rtl="0" algn="l">
              <a:lnSpc>
                <a:spcPct val="100000"/>
              </a:lnSpc>
              <a:spcBef>
                <a:spcPts val="1400"/>
              </a:spcBef>
              <a:spcAft>
                <a:spcPts val="0"/>
              </a:spcAft>
              <a:buClr>
                <a:schemeClr val="dk1"/>
              </a:buClr>
              <a:buSzPts val="1100"/>
              <a:buFont typeface="Arial"/>
              <a:buNone/>
            </a:pPr>
            <a:r>
              <a:rPr b="1" lang="en-IN" sz="1300">
                <a:solidFill>
                  <a:schemeClr val="dk1"/>
                </a:solidFill>
              </a:rPr>
              <a:t>• Identified and filtered out high-frequency noise components using simple low-pass frequency thresholding.</a:t>
            </a:r>
            <a:endParaRPr b="1" sz="1300">
              <a:solidFill>
                <a:schemeClr val="dk1"/>
              </a:solidFill>
            </a:endParaRPr>
          </a:p>
          <a:p>
            <a:pPr indent="0" lvl="0" marL="0" rtl="0" algn="l">
              <a:lnSpc>
                <a:spcPct val="100000"/>
              </a:lnSpc>
              <a:spcBef>
                <a:spcPts val="1400"/>
              </a:spcBef>
              <a:spcAft>
                <a:spcPts val="0"/>
              </a:spcAft>
              <a:buClr>
                <a:schemeClr val="dk1"/>
              </a:buClr>
              <a:buSzPts val="1100"/>
              <a:buFont typeface="Arial"/>
              <a:buNone/>
            </a:pPr>
            <a:r>
              <a:rPr b="1" lang="en-IN" sz="1300">
                <a:solidFill>
                  <a:schemeClr val="dk1"/>
                </a:solidFill>
              </a:rPr>
              <a:t>• Applied Inverse Discrete Fourier Transform (IDFT) to reconstruct the clean, denoised audio signal back into the time domain.</a:t>
            </a:r>
            <a:endParaRPr b="1" sz="1300">
              <a:solidFill>
                <a:schemeClr val="dk1"/>
              </a:solidFill>
            </a:endParaRPr>
          </a:p>
          <a:p>
            <a:pPr indent="0" lvl="0" marL="0" rtl="0" algn="l">
              <a:lnSpc>
                <a:spcPct val="100000"/>
              </a:lnSpc>
              <a:spcBef>
                <a:spcPts val="1400"/>
              </a:spcBef>
              <a:spcAft>
                <a:spcPts val="0"/>
              </a:spcAft>
              <a:buClr>
                <a:schemeClr val="dk1"/>
              </a:buClr>
              <a:buSzPts val="1100"/>
              <a:buFont typeface="Arial"/>
              <a:buNone/>
            </a:pPr>
            <a:r>
              <a:rPr b="1" lang="en-IN" sz="1300">
                <a:solidFill>
                  <a:schemeClr val="dk1"/>
                </a:solidFill>
              </a:rPr>
              <a:t>• Performed waveform comparison between original, noisy, and denoised signals to evaluate noise reduction effectiveness.</a:t>
            </a:r>
            <a:endParaRPr b="1" sz="1300">
              <a:solidFill>
                <a:schemeClr val="dk1"/>
              </a:solidFill>
            </a:endParaRPr>
          </a:p>
          <a:p>
            <a:pPr indent="0" lvl="0" marL="0" rtl="0" algn="l">
              <a:lnSpc>
                <a:spcPct val="100000"/>
              </a:lnSpc>
              <a:spcBef>
                <a:spcPts val="1400"/>
              </a:spcBef>
              <a:spcAft>
                <a:spcPts val="0"/>
              </a:spcAft>
              <a:buClr>
                <a:schemeClr val="dk1"/>
              </a:buClr>
              <a:buSzPts val="1100"/>
              <a:buFont typeface="Arial"/>
              <a:buNone/>
            </a:pPr>
            <a:r>
              <a:rPr b="1" lang="en-IN" sz="1300">
                <a:solidFill>
                  <a:schemeClr val="dk1"/>
                </a:solidFill>
              </a:rPr>
              <a:t>• Analyzed the frequency spectrum before and after filtering to verify suppression of noise-dominant bands.</a:t>
            </a:r>
            <a:endParaRPr b="1" sz="1300">
              <a:solidFill>
                <a:schemeClr val="dk1"/>
              </a:solidFill>
            </a:endParaRPr>
          </a:p>
          <a:p>
            <a:pPr indent="0" lvl="0" marL="0" rtl="0" algn="l">
              <a:lnSpc>
                <a:spcPct val="100000"/>
              </a:lnSpc>
              <a:spcBef>
                <a:spcPts val="1400"/>
              </a:spcBef>
              <a:spcAft>
                <a:spcPts val="0"/>
              </a:spcAft>
              <a:buClr>
                <a:schemeClr val="dk1"/>
              </a:buClr>
              <a:buSzPts val="1100"/>
              <a:buFont typeface="Arial"/>
              <a:buNone/>
            </a:pPr>
            <a:r>
              <a:rPr b="1" lang="en-IN" sz="1300">
                <a:solidFill>
                  <a:schemeClr val="dk1"/>
                </a:solidFill>
              </a:rPr>
              <a:t>• Evaluated audio quality using energy plots, spectral distribution, and subjective listening tests.</a:t>
            </a:r>
            <a:endParaRPr b="1" sz="1300">
              <a:solidFill>
                <a:schemeClr val="dk1"/>
              </a:solidFill>
            </a:endParaRPr>
          </a:p>
          <a:p>
            <a:pPr indent="0" lvl="0" marL="0" rtl="0" algn="l">
              <a:lnSpc>
                <a:spcPct val="100000"/>
              </a:lnSpc>
              <a:spcBef>
                <a:spcPts val="1400"/>
              </a:spcBef>
              <a:spcAft>
                <a:spcPts val="0"/>
              </a:spcAft>
              <a:buClr>
                <a:schemeClr val="dk1"/>
              </a:buClr>
              <a:buSzPts val="1100"/>
              <a:buFont typeface="Arial"/>
              <a:buNone/>
            </a:pPr>
            <a:r>
              <a:rPr b="1" lang="en-IN" sz="1300">
                <a:solidFill>
                  <a:schemeClr val="dk1"/>
                </a:solidFill>
              </a:rPr>
              <a:t>• Compared the output signals using visual (plot-based) and quantitative analysis to confirm  noise removal.</a:t>
            </a:r>
            <a:endParaRPr b="1" sz="1300">
              <a:solidFill>
                <a:schemeClr val="dk1"/>
              </a:solidFill>
            </a:endParaRPr>
          </a:p>
          <a:p>
            <a:pPr indent="0" lvl="0" marL="0" rtl="0" algn="l">
              <a:lnSpc>
                <a:spcPct val="100000"/>
              </a:lnSpc>
              <a:spcBef>
                <a:spcPts val="400"/>
              </a:spcBef>
              <a:spcAft>
                <a:spcPts val="0"/>
              </a:spcAft>
              <a:buNone/>
            </a:pPr>
            <a:r>
              <a:t/>
            </a:r>
            <a:endParaRPr>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cxnSp>
        <p:nvCxnSpPr>
          <p:cNvPr id="331" name="Google Shape;331;p39"/>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
        <p:nvSpPr>
          <p:cNvPr id="332" name="Google Shape;332;p39"/>
          <p:cNvSpPr/>
          <p:nvPr/>
        </p:nvSpPr>
        <p:spPr>
          <a:xfrm>
            <a:off x="0" y="4914900"/>
            <a:ext cx="9144000" cy="228600"/>
          </a:xfrm>
          <a:prstGeom prst="rect">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333" name="Google Shape;333;p39"/>
          <p:cNvSpPr txBox="1"/>
          <p:nvPr>
            <p:ph idx="10" type="dt"/>
          </p:nvPr>
        </p:nvSpPr>
        <p:spPr>
          <a:xfrm>
            <a:off x="152400" y="4892278"/>
            <a:ext cx="2514600"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b="1" sz="1100">
              <a:solidFill>
                <a:schemeClr val="dk1"/>
              </a:solidFill>
              <a:latin typeface="Times New Roman"/>
              <a:ea typeface="Times New Roman"/>
              <a:cs typeface="Times New Roman"/>
              <a:sym typeface="Times New Roman"/>
            </a:endParaRPr>
          </a:p>
        </p:txBody>
      </p:sp>
      <p:sp>
        <p:nvSpPr>
          <p:cNvPr id="334" name="Google Shape;334;p39"/>
          <p:cNvSpPr txBox="1"/>
          <p:nvPr>
            <p:ph idx="11" type="ftr"/>
          </p:nvPr>
        </p:nvSpPr>
        <p:spPr>
          <a:xfrm>
            <a:off x="3239069" y="4892278"/>
            <a:ext cx="3352801"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IN" sz="1200">
                <a:solidFill>
                  <a:schemeClr val="dk1"/>
                </a:solidFill>
                <a:latin typeface="Times New Roman"/>
                <a:ea typeface="Times New Roman"/>
                <a:cs typeface="Times New Roman"/>
                <a:sym typeface="Times New Roman"/>
              </a:rPr>
              <a:t>School of  ECE</a:t>
            </a:r>
            <a:endParaRPr b="1" sz="1200">
              <a:solidFill>
                <a:schemeClr val="dk1"/>
              </a:solidFill>
              <a:latin typeface="Times New Roman"/>
              <a:ea typeface="Times New Roman"/>
              <a:cs typeface="Times New Roman"/>
              <a:sym typeface="Times New Roman"/>
            </a:endParaRPr>
          </a:p>
        </p:txBody>
      </p:sp>
      <p:sp>
        <p:nvSpPr>
          <p:cNvPr id="335" name="Google Shape;335;p39"/>
          <p:cNvSpPr txBox="1"/>
          <p:nvPr>
            <p:ph idx="12" type="sldNum"/>
          </p:nvPr>
        </p:nvSpPr>
        <p:spPr>
          <a:xfrm>
            <a:off x="6629400" y="4873068"/>
            <a:ext cx="2057400" cy="273844"/>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sz="1200">
                <a:solidFill>
                  <a:schemeClr val="dk1"/>
                </a:solidFill>
                <a:latin typeface="Times New Roman"/>
                <a:ea typeface="Times New Roman"/>
                <a:cs typeface="Times New Roman"/>
                <a:sym typeface="Times New Roman"/>
              </a:rPr>
              <a:t>10</a:t>
            </a:r>
            <a:endParaRPr sz="1200">
              <a:solidFill>
                <a:schemeClr val="dk1"/>
              </a:solidFill>
              <a:latin typeface="Times New Roman"/>
              <a:ea typeface="Times New Roman"/>
              <a:cs typeface="Times New Roman"/>
              <a:sym typeface="Times New Roman"/>
            </a:endParaRPr>
          </a:p>
        </p:txBody>
      </p:sp>
      <p:sp>
        <p:nvSpPr>
          <p:cNvPr id="336" name="Google Shape;336;p39"/>
          <p:cNvSpPr/>
          <p:nvPr/>
        </p:nvSpPr>
        <p:spPr>
          <a:xfrm>
            <a:off x="935402" y="-9"/>
            <a:ext cx="3539400" cy="4605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IN" sz="2400">
                <a:solidFill>
                  <a:schemeClr val="dk1"/>
                </a:solidFill>
                <a:latin typeface="Calibri"/>
                <a:ea typeface="Calibri"/>
                <a:cs typeface="Calibri"/>
                <a:sym typeface="Calibri"/>
              </a:rPr>
              <a:t>Discrete Fourier Transform</a:t>
            </a:r>
            <a:endParaRPr b="1" sz="2400">
              <a:solidFill>
                <a:schemeClr val="dk1"/>
              </a:solidFill>
              <a:latin typeface="Calibri"/>
              <a:ea typeface="Calibri"/>
              <a:cs typeface="Calibri"/>
              <a:sym typeface="Calibri"/>
            </a:endParaRPr>
          </a:p>
        </p:txBody>
      </p:sp>
      <p:pic>
        <p:nvPicPr>
          <p:cNvPr id="337" name="Google Shape;337;p39"/>
          <p:cNvPicPr preferRelativeResize="0"/>
          <p:nvPr/>
        </p:nvPicPr>
        <p:blipFill rotWithShape="1">
          <a:blip r:embed="rId3">
            <a:alphaModFix/>
          </a:blip>
          <a:srcRect b="16827" l="1673" r="2922" t="18483"/>
          <a:stretch/>
        </p:blipFill>
        <p:spPr>
          <a:xfrm>
            <a:off x="5943600" y="71237"/>
            <a:ext cx="2895600" cy="351523"/>
          </a:xfrm>
          <a:prstGeom prst="rect">
            <a:avLst/>
          </a:prstGeom>
          <a:noFill/>
          <a:ln>
            <a:noFill/>
          </a:ln>
        </p:spPr>
      </p:pic>
      <p:sp>
        <p:nvSpPr>
          <p:cNvPr id="338" name="Google Shape;338;p39"/>
          <p:cNvSpPr/>
          <p:nvPr/>
        </p:nvSpPr>
        <p:spPr>
          <a:xfrm>
            <a:off x="228600" y="83463"/>
            <a:ext cx="4953000" cy="4308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2060"/>
              </a:buClr>
              <a:buSzPts val="2200"/>
              <a:buFont typeface="Calibri"/>
              <a:buNone/>
            </a:pPr>
            <a:r>
              <a:rPr b="1" lang="en-IN" sz="2200">
                <a:solidFill>
                  <a:srgbClr val="002060"/>
                </a:solidFill>
                <a:latin typeface="Calibri"/>
                <a:ea typeface="Calibri"/>
                <a:cs typeface="Calibri"/>
                <a:sym typeface="Calibri"/>
              </a:rPr>
              <a:t>Title:</a:t>
            </a:r>
            <a:endParaRPr b="1" sz="2200">
              <a:solidFill>
                <a:srgbClr val="002060"/>
              </a:solidFill>
              <a:latin typeface="Calibri"/>
              <a:ea typeface="Calibri"/>
              <a:cs typeface="Calibri"/>
              <a:sym typeface="Calibri"/>
            </a:endParaRPr>
          </a:p>
        </p:txBody>
      </p:sp>
      <p:pic>
        <p:nvPicPr>
          <p:cNvPr id="339" name="Google Shape;339;p39"/>
          <p:cNvPicPr preferRelativeResize="0"/>
          <p:nvPr/>
        </p:nvPicPr>
        <p:blipFill rotWithShape="1">
          <a:blip r:embed="rId4">
            <a:alphaModFix/>
          </a:blip>
          <a:srcRect b="0" l="0" r="0" t="11715"/>
          <a:stretch/>
        </p:blipFill>
        <p:spPr>
          <a:xfrm>
            <a:off x="1275900" y="514350"/>
            <a:ext cx="6711800" cy="40494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cxnSp>
        <p:nvCxnSpPr>
          <p:cNvPr id="344" name="Google Shape;344;p40"/>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
        <p:nvSpPr>
          <p:cNvPr id="345" name="Google Shape;345;p40"/>
          <p:cNvSpPr/>
          <p:nvPr/>
        </p:nvSpPr>
        <p:spPr>
          <a:xfrm>
            <a:off x="0" y="4914900"/>
            <a:ext cx="9144000" cy="228600"/>
          </a:xfrm>
          <a:prstGeom prst="rect">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346" name="Google Shape;346;p40"/>
          <p:cNvSpPr txBox="1"/>
          <p:nvPr>
            <p:ph idx="10" type="dt"/>
          </p:nvPr>
        </p:nvSpPr>
        <p:spPr>
          <a:xfrm>
            <a:off x="152400" y="4892278"/>
            <a:ext cx="2514600" cy="2739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b="1" sz="1100">
              <a:solidFill>
                <a:schemeClr val="dk1"/>
              </a:solidFill>
              <a:latin typeface="Times New Roman"/>
              <a:ea typeface="Times New Roman"/>
              <a:cs typeface="Times New Roman"/>
              <a:sym typeface="Times New Roman"/>
            </a:endParaRPr>
          </a:p>
        </p:txBody>
      </p:sp>
      <p:sp>
        <p:nvSpPr>
          <p:cNvPr id="347" name="Google Shape;347;p40"/>
          <p:cNvSpPr txBox="1"/>
          <p:nvPr>
            <p:ph idx="11" type="ftr"/>
          </p:nvPr>
        </p:nvSpPr>
        <p:spPr>
          <a:xfrm>
            <a:off x="3239069" y="4892278"/>
            <a:ext cx="3352800" cy="2739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IN" sz="1200">
                <a:solidFill>
                  <a:schemeClr val="dk1"/>
                </a:solidFill>
                <a:latin typeface="Times New Roman"/>
                <a:ea typeface="Times New Roman"/>
                <a:cs typeface="Times New Roman"/>
                <a:sym typeface="Times New Roman"/>
              </a:rPr>
              <a:t>School of  ECE</a:t>
            </a:r>
            <a:endParaRPr b="1" sz="1200">
              <a:solidFill>
                <a:schemeClr val="dk1"/>
              </a:solidFill>
              <a:latin typeface="Times New Roman"/>
              <a:ea typeface="Times New Roman"/>
              <a:cs typeface="Times New Roman"/>
              <a:sym typeface="Times New Roman"/>
            </a:endParaRPr>
          </a:p>
        </p:txBody>
      </p:sp>
      <p:sp>
        <p:nvSpPr>
          <p:cNvPr id="348" name="Google Shape;348;p40"/>
          <p:cNvSpPr txBox="1"/>
          <p:nvPr>
            <p:ph idx="12" type="sldNum"/>
          </p:nvPr>
        </p:nvSpPr>
        <p:spPr>
          <a:xfrm>
            <a:off x="6629400" y="4873068"/>
            <a:ext cx="20574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sz="1200">
                <a:solidFill>
                  <a:schemeClr val="dk1"/>
                </a:solidFill>
                <a:latin typeface="Times New Roman"/>
                <a:ea typeface="Times New Roman"/>
                <a:cs typeface="Times New Roman"/>
                <a:sym typeface="Times New Roman"/>
              </a:rPr>
              <a:t>10</a:t>
            </a:r>
            <a:endParaRPr sz="1200">
              <a:solidFill>
                <a:schemeClr val="dk1"/>
              </a:solidFill>
              <a:latin typeface="Times New Roman"/>
              <a:ea typeface="Times New Roman"/>
              <a:cs typeface="Times New Roman"/>
              <a:sym typeface="Times New Roman"/>
            </a:endParaRPr>
          </a:p>
        </p:txBody>
      </p:sp>
      <p:sp>
        <p:nvSpPr>
          <p:cNvPr id="349" name="Google Shape;349;p40"/>
          <p:cNvSpPr/>
          <p:nvPr/>
        </p:nvSpPr>
        <p:spPr>
          <a:xfrm>
            <a:off x="935402" y="-9"/>
            <a:ext cx="3539400" cy="4605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IN" sz="2400">
                <a:solidFill>
                  <a:schemeClr val="dk1"/>
                </a:solidFill>
                <a:latin typeface="Calibri"/>
                <a:ea typeface="Calibri"/>
                <a:cs typeface="Calibri"/>
                <a:sym typeface="Calibri"/>
              </a:rPr>
              <a:t>Discrete Fourier Transform</a:t>
            </a:r>
            <a:endParaRPr b="1" sz="2400">
              <a:solidFill>
                <a:schemeClr val="dk1"/>
              </a:solidFill>
              <a:latin typeface="Calibri"/>
              <a:ea typeface="Calibri"/>
              <a:cs typeface="Calibri"/>
              <a:sym typeface="Calibri"/>
            </a:endParaRPr>
          </a:p>
        </p:txBody>
      </p:sp>
      <p:pic>
        <p:nvPicPr>
          <p:cNvPr id="350" name="Google Shape;350;p40"/>
          <p:cNvPicPr preferRelativeResize="0"/>
          <p:nvPr/>
        </p:nvPicPr>
        <p:blipFill rotWithShape="1">
          <a:blip r:embed="rId3">
            <a:alphaModFix/>
          </a:blip>
          <a:srcRect b="16826" l="1669" r="2928" t="18482"/>
          <a:stretch/>
        </p:blipFill>
        <p:spPr>
          <a:xfrm>
            <a:off x="5943600" y="71237"/>
            <a:ext cx="2895600" cy="351523"/>
          </a:xfrm>
          <a:prstGeom prst="rect">
            <a:avLst/>
          </a:prstGeom>
          <a:noFill/>
          <a:ln>
            <a:noFill/>
          </a:ln>
        </p:spPr>
      </p:pic>
      <p:sp>
        <p:nvSpPr>
          <p:cNvPr id="351" name="Google Shape;351;p40"/>
          <p:cNvSpPr/>
          <p:nvPr/>
        </p:nvSpPr>
        <p:spPr>
          <a:xfrm>
            <a:off x="228600" y="83463"/>
            <a:ext cx="4953000" cy="430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2060"/>
              </a:buClr>
              <a:buSzPts val="2200"/>
              <a:buFont typeface="Calibri"/>
              <a:buNone/>
            </a:pPr>
            <a:r>
              <a:rPr b="1" lang="en-IN" sz="2200">
                <a:solidFill>
                  <a:srgbClr val="002060"/>
                </a:solidFill>
                <a:latin typeface="Calibri"/>
                <a:ea typeface="Calibri"/>
                <a:cs typeface="Calibri"/>
                <a:sym typeface="Calibri"/>
              </a:rPr>
              <a:t>Title:</a:t>
            </a:r>
            <a:endParaRPr b="1" sz="2200">
              <a:solidFill>
                <a:srgbClr val="002060"/>
              </a:solidFill>
              <a:latin typeface="Calibri"/>
              <a:ea typeface="Calibri"/>
              <a:cs typeface="Calibri"/>
              <a:sym typeface="Calibri"/>
            </a:endParaRPr>
          </a:p>
        </p:txBody>
      </p:sp>
      <p:sp>
        <p:nvSpPr>
          <p:cNvPr id="352" name="Google Shape;352;p40"/>
          <p:cNvSpPr txBox="1"/>
          <p:nvPr/>
        </p:nvSpPr>
        <p:spPr>
          <a:xfrm>
            <a:off x="228600" y="609050"/>
            <a:ext cx="9144000" cy="4340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Clr>
                <a:schemeClr val="dk1"/>
              </a:buClr>
              <a:buSzPts val="1100"/>
              <a:buFont typeface="Arial"/>
              <a:buNone/>
            </a:pPr>
            <a:r>
              <a:rPr b="1" lang="en-IN" sz="1300">
                <a:solidFill>
                  <a:schemeClr val="dk1"/>
                </a:solidFill>
              </a:rPr>
              <a:t>Number of samples: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IN" sz="1100">
                <a:solidFill>
                  <a:schemeClr val="dk1"/>
                </a:solidFill>
              </a:rPr>
              <a:t>The audio signal consists of </a:t>
            </a:r>
            <a:r>
              <a:rPr b="1" lang="en-IN" sz="1100">
                <a:solidFill>
                  <a:schemeClr val="dk1"/>
                </a:solidFill>
              </a:rPr>
              <a:t>N discrete samples</a:t>
            </a:r>
            <a:r>
              <a:rPr lang="en-IN" sz="1100">
                <a:solidFill>
                  <a:schemeClr val="dk1"/>
                </a:solidFill>
              </a:rPr>
              <a:t> (e.g., a 1-second recording at 44.1 kHz contains 44,100 samples).</a:t>
            </a:r>
            <a:br>
              <a:rPr lang="en-IN" sz="1100">
                <a:solidFill>
                  <a:schemeClr val="dk1"/>
                </a:solidFill>
              </a:rPr>
            </a:br>
            <a:r>
              <a:rPr lang="en-IN" sz="1100">
                <a:solidFill>
                  <a:schemeClr val="dk1"/>
                </a:solidFill>
              </a:rPr>
              <a:t> More samples → better frequency resolution.</a:t>
            </a:r>
            <a:endParaRPr sz="11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IN" sz="1300">
                <a:solidFill>
                  <a:schemeClr val="dk1"/>
                </a:solidFill>
              </a:rPr>
              <a:t>Number of frequency coefficients (N):</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IN" sz="1100">
                <a:solidFill>
                  <a:schemeClr val="dk1"/>
                </a:solidFill>
              </a:rPr>
              <a:t>DFT produces </a:t>
            </a:r>
            <a:r>
              <a:rPr b="1" lang="en-IN" sz="1100">
                <a:solidFill>
                  <a:schemeClr val="dk1"/>
                </a:solidFill>
              </a:rPr>
              <a:t>N complex frequency components</a:t>
            </a:r>
            <a:r>
              <a:rPr lang="en-IN" sz="1100">
                <a:solidFill>
                  <a:schemeClr val="dk1"/>
                </a:solidFill>
              </a:rPr>
              <a:t>, each representing the strength of a specific frequency present in the audio signal.</a:t>
            </a:r>
            <a:endParaRPr sz="11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IN" sz="1300">
                <a:solidFill>
                  <a:schemeClr val="dk1"/>
                </a:solidFill>
              </a:rPr>
              <a:t>Transformation step:</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IN" sz="1100">
                <a:solidFill>
                  <a:schemeClr val="dk1"/>
                </a:solidFill>
              </a:rPr>
              <a:t>DFT converts the audio from the </a:t>
            </a:r>
            <a:r>
              <a:rPr b="1" lang="en-IN" sz="1100">
                <a:solidFill>
                  <a:schemeClr val="dk1"/>
                </a:solidFill>
              </a:rPr>
              <a:t>time domain</a:t>
            </a:r>
            <a:r>
              <a:rPr lang="en-IN" sz="1100">
                <a:solidFill>
                  <a:schemeClr val="dk1"/>
                </a:solidFill>
              </a:rPr>
              <a:t> (signal vs. time) into the </a:t>
            </a:r>
            <a:r>
              <a:rPr b="1" lang="en-IN" sz="1100">
                <a:solidFill>
                  <a:schemeClr val="dk1"/>
                </a:solidFill>
              </a:rPr>
              <a:t>frequency domain</a:t>
            </a:r>
            <a:r>
              <a:rPr lang="en-IN" sz="1100">
                <a:solidFill>
                  <a:schemeClr val="dk1"/>
                </a:solidFill>
              </a:rPr>
              <a:t> (magnitude vs. frequency).</a:t>
            </a:r>
            <a:br>
              <a:rPr lang="en-IN" sz="1100">
                <a:solidFill>
                  <a:schemeClr val="dk1"/>
                </a:solidFill>
              </a:rPr>
            </a:br>
            <a:r>
              <a:rPr lang="en-IN" sz="1100">
                <a:solidFill>
                  <a:schemeClr val="dk1"/>
                </a:solidFill>
              </a:rPr>
              <a:t> This reveals </a:t>
            </a:r>
            <a:r>
              <a:rPr i="1" lang="en-IN" sz="1100">
                <a:solidFill>
                  <a:schemeClr val="dk1"/>
                </a:solidFill>
              </a:rPr>
              <a:t>how much of each frequency</a:t>
            </a:r>
            <a:r>
              <a:rPr lang="en-IN" sz="1100">
                <a:solidFill>
                  <a:schemeClr val="dk1"/>
                </a:solidFill>
              </a:rPr>
              <a:t> exists in the sound.</a:t>
            </a:r>
            <a:endParaRPr sz="11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IN" sz="1300">
                <a:solidFill>
                  <a:schemeClr val="dk1"/>
                </a:solidFill>
              </a:rPr>
              <a:t>Low vs High frequencies:</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IN" sz="1100">
                <a:solidFill>
                  <a:schemeClr val="dk1"/>
                </a:solidFill>
              </a:rPr>
              <a:t>Low-frequency bins:</a:t>
            </a:r>
            <a:r>
              <a:rPr lang="en-IN" sz="1100">
                <a:solidFill>
                  <a:schemeClr val="dk1"/>
                </a:solidFill>
              </a:rPr>
              <a:t> contain the main audio content (speech, bass, vocals).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IN" sz="1100">
                <a:solidFill>
                  <a:schemeClr val="dk1"/>
                </a:solidFill>
              </a:rPr>
              <a:t>High-frequency bins:</a:t>
            </a:r>
            <a:r>
              <a:rPr lang="en-IN" sz="1100">
                <a:solidFill>
                  <a:schemeClr val="dk1"/>
                </a:solidFill>
              </a:rPr>
              <a:t> mostly contain </a:t>
            </a:r>
            <a:r>
              <a:rPr i="1" lang="en-IN" sz="1100">
                <a:solidFill>
                  <a:schemeClr val="dk1"/>
                </a:solidFill>
              </a:rPr>
              <a:t>hiss</a:t>
            </a:r>
            <a:r>
              <a:rPr lang="en-IN" sz="1100">
                <a:solidFill>
                  <a:schemeClr val="dk1"/>
                </a:solidFill>
              </a:rPr>
              <a:t>, </a:t>
            </a:r>
            <a:r>
              <a:rPr i="1" lang="en-IN" sz="1100">
                <a:solidFill>
                  <a:schemeClr val="dk1"/>
                </a:solidFill>
              </a:rPr>
              <a:t>static</a:t>
            </a:r>
            <a:r>
              <a:rPr lang="en-IN" sz="1100">
                <a:solidFill>
                  <a:schemeClr val="dk1"/>
                </a:solidFill>
              </a:rPr>
              <a:t>, or other unwanted noise.</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IN" sz="1100">
                <a:solidFill>
                  <a:schemeClr val="dk1"/>
                </a:solidFill>
              </a:rPr>
              <a:t>This natural separation makes noise removal easy.</a:t>
            </a:r>
            <a:endParaRPr sz="1100">
              <a:solidFill>
                <a:schemeClr val="dk1"/>
              </a:solidFill>
            </a:endParaRPr>
          </a:p>
          <a:p>
            <a:pPr indent="0" lvl="0" marL="0" rtl="0" algn="l">
              <a:lnSpc>
                <a:spcPct val="115000"/>
              </a:lnSpc>
              <a:spcBef>
                <a:spcPts val="1200"/>
              </a:spcBef>
              <a:spcAft>
                <a:spcPts val="1200"/>
              </a:spcAft>
              <a:buNone/>
            </a:pPr>
            <a:r>
              <a:t/>
            </a:r>
            <a:endParaRPr b="1">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41"/>
          <p:cNvSpPr txBox="1"/>
          <p:nvPr>
            <p:ph idx="12" type="sldNum"/>
          </p:nvPr>
        </p:nvSpPr>
        <p:spPr>
          <a:xfrm>
            <a:off x="6457950" y="4767264"/>
            <a:ext cx="20574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
        <p:nvSpPr>
          <p:cNvPr id="359" name="Google Shape;359;p41"/>
          <p:cNvSpPr txBox="1"/>
          <p:nvPr>
            <p:ph type="title"/>
          </p:nvPr>
        </p:nvSpPr>
        <p:spPr>
          <a:xfrm>
            <a:off x="628650" y="273845"/>
            <a:ext cx="7886700" cy="9942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360" name="Google Shape;360;p41"/>
          <p:cNvSpPr txBox="1"/>
          <p:nvPr>
            <p:ph idx="1" type="body"/>
          </p:nvPr>
        </p:nvSpPr>
        <p:spPr>
          <a:xfrm>
            <a:off x="1143000" y="548640"/>
            <a:ext cx="6400800" cy="2606100"/>
          </a:xfrm>
          <a:prstGeom prst="rect">
            <a:avLst/>
          </a:prstGeom>
        </p:spPr>
        <p:txBody>
          <a:bodyPr anchorCtr="0" anchor="t" bIns="45700" lIns="91425" spcFirstLastPara="1" rIns="91425" wrap="square" tIns="45700">
            <a:normAutofit/>
          </a:bodyPr>
          <a:lstStyle/>
          <a:p>
            <a:pPr indent="0" lvl="0" marL="0" rtl="0" algn="l">
              <a:spcBef>
                <a:spcPts val="750"/>
              </a:spcBef>
              <a:spcAft>
                <a:spcPts val="0"/>
              </a:spcAft>
              <a:buNone/>
            </a:pPr>
            <a:r>
              <a:t/>
            </a:r>
            <a:endParaRPr/>
          </a:p>
        </p:txBody>
      </p:sp>
      <p:sp>
        <p:nvSpPr>
          <p:cNvPr id="361" name="Google Shape;361;p41"/>
          <p:cNvSpPr txBox="1"/>
          <p:nvPr/>
        </p:nvSpPr>
        <p:spPr>
          <a:xfrm>
            <a:off x="0" y="490700"/>
            <a:ext cx="9579000" cy="3792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IN" sz="1300">
                <a:solidFill>
                  <a:schemeClr val="dk1"/>
                </a:solidFill>
              </a:rPr>
              <a:t>Filtering step:</a:t>
            </a:r>
            <a:endParaRPr b="1" sz="1300">
              <a:solidFill>
                <a:schemeClr val="dk1"/>
              </a:solidFill>
            </a:endParaRPr>
          </a:p>
          <a:p>
            <a:pPr indent="0" lvl="0" marL="0" rtl="0" algn="l">
              <a:lnSpc>
                <a:spcPct val="115000"/>
              </a:lnSpc>
              <a:spcBef>
                <a:spcPts val="1200"/>
              </a:spcBef>
              <a:spcAft>
                <a:spcPts val="0"/>
              </a:spcAft>
              <a:buNone/>
            </a:pPr>
            <a:r>
              <a:rPr lang="en-IN" sz="1100">
                <a:solidFill>
                  <a:schemeClr val="dk1"/>
                </a:solidFill>
              </a:rPr>
              <a:t>Once in the frequency domain, we apply a </a:t>
            </a:r>
            <a:r>
              <a:rPr b="1" lang="en-IN" sz="1100">
                <a:solidFill>
                  <a:schemeClr val="dk1"/>
                </a:solidFill>
              </a:rPr>
              <a:t>low-pass filter</a:t>
            </a:r>
            <a:r>
              <a:rPr lang="en-IN" sz="1100">
                <a:solidFill>
                  <a:schemeClr val="dk1"/>
                </a:solidFill>
              </a:rPr>
              <a:t> by keeping only the lower-frequency components and </a:t>
            </a:r>
            <a:r>
              <a:rPr b="1" lang="en-IN" sz="1100">
                <a:solidFill>
                  <a:schemeClr val="dk1"/>
                </a:solidFill>
              </a:rPr>
              <a:t>zeroing out high-frequency noise</a:t>
            </a:r>
            <a:r>
              <a:rPr lang="en-IN" sz="1100">
                <a:solidFill>
                  <a:schemeClr val="dk1"/>
                </a:solidFill>
              </a:rPr>
              <a:t>.</a:t>
            </a:r>
            <a:br>
              <a:rPr lang="en-IN" sz="1100">
                <a:solidFill>
                  <a:schemeClr val="dk1"/>
                </a:solidFill>
              </a:rPr>
            </a:br>
            <a:r>
              <a:rPr lang="en-IN" sz="1100">
                <a:solidFill>
                  <a:schemeClr val="dk1"/>
                </a:solidFill>
              </a:rPr>
              <a:t> This step cleans the signal without damaging important audio information.</a:t>
            </a:r>
            <a:endParaRPr sz="1100">
              <a:solidFill>
                <a:schemeClr val="dk1"/>
              </a:solidFill>
            </a:endParaRPr>
          </a:p>
          <a:p>
            <a:pPr indent="0" lvl="0" marL="0" rtl="0" algn="l">
              <a:lnSpc>
                <a:spcPct val="115000"/>
              </a:lnSpc>
              <a:spcBef>
                <a:spcPts val="1400"/>
              </a:spcBef>
              <a:spcAft>
                <a:spcPts val="0"/>
              </a:spcAft>
              <a:buNone/>
            </a:pPr>
            <a:r>
              <a:rPr b="1" lang="en-IN" sz="1300">
                <a:solidFill>
                  <a:schemeClr val="dk1"/>
                </a:solidFill>
              </a:rPr>
              <a:t>Reconstruction (IDFT):</a:t>
            </a:r>
            <a:endParaRPr b="1" sz="1300">
              <a:solidFill>
                <a:schemeClr val="dk1"/>
              </a:solidFill>
            </a:endParaRPr>
          </a:p>
          <a:p>
            <a:pPr indent="0" lvl="0" marL="0" rtl="0" algn="l">
              <a:lnSpc>
                <a:spcPct val="115000"/>
              </a:lnSpc>
              <a:spcBef>
                <a:spcPts val="1200"/>
              </a:spcBef>
              <a:spcAft>
                <a:spcPts val="0"/>
              </a:spcAft>
              <a:buNone/>
            </a:pPr>
            <a:r>
              <a:rPr lang="en-IN" sz="1100">
                <a:solidFill>
                  <a:schemeClr val="dk1"/>
                </a:solidFill>
              </a:rPr>
              <a:t>After filtering, the </a:t>
            </a:r>
            <a:r>
              <a:rPr b="1" lang="en-IN" sz="1100">
                <a:solidFill>
                  <a:schemeClr val="dk1"/>
                </a:solidFill>
              </a:rPr>
              <a:t>Inverse DFT</a:t>
            </a:r>
            <a:r>
              <a:rPr lang="en-IN" sz="1100">
                <a:solidFill>
                  <a:schemeClr val="dk1"/>
                </a:solidFill>
              </a:rPr>
              <a:t> converts the frequency-domain values back into a </a:t>
            </a:r>
            <a:r>
              <a:rPr b="1" lang="en-IN" sz="1100">
                <a:solidFill>
                  <a:schemeClr val="dk1"/>
                </a:solidFill>
              </a:rPr>
              <a:t>time-domain denoised audio signal</a:t>
            </a:r>
            <a:r>
              <a:rPr lang="en-IN" sz="1100">
                <a:solidFill>
                  <a:schemeClr val="dk1"/>
                </a:solidFill>
              </a:rPr>
              <a:t>.</a:t>
            </a:r>
            <a:br>
              <a:rPr lang="en-IN" sz="1100">
                <a:solidFill>
                  <a:schemeClr val="dk1"/>
                </a:solidFill>
              </a:rPr>
            </a:br>
            <a:r>
              <a:rPr lang="en-IN" sz="1100">
                <a:solidFill>
                  <a:schemeClr val="dk1"/>
                </a:solidFill>
              </a:rPr>
              <a:t> IDFT restores the waveform with reduced noise.</a:t>
            </a:r>
            <a:endParaRPr sz="1100">
              <a:solidFill>
                <a:schemeClr val="dk1"/>
              </a:solidFill>
            </a:endParaRPr>
          </a:p>
          <a:p>
            <a:pPr indent="0" lvl="0" marL="0" rtl="0" algn="l">
              <a:lnSpc>
                <a:spcPct val="115000"/>
              </a:lnSpc>
              <a:spcBef>
                <a:spcPts val="1400"/>
              </a:spcBef>
              <a:spcAft>
                <a:spcPts val="0"/>
              </a:spcAft>
              <a:buNone/>
            </a:pPr>
            <a:r>
              <a:rPr b="1" lang="en-IN" sz="1300">
                <a:solidFill>
                  <a:schemeClr val="dk1"/>
                </a:solidFill>
              </a:rPr>
              <a:t>Computation time:</a:t>
            </a:r>
            <a:endParaRPr b="1" sz="1300">
              <a:solidFill>
                <a:schemeClr val="dk1"/>
              </a:solidFill>
            </a:endParaRPr>
          </a:p>
          <a:p>
            <a:pPr indent="0" lvl="0" marL="0" rtl="0" algn="l">
              <a:lnSpc>
                <a:spcPct val="115000"/>
              </a:lnSpc>
              <a:spcBef>
                <a:spcPts val="1200"/>
              </a:spcBef>
              <a:spcAft>
                <a:spcPts val="0"/>
              </a:spcAft>
              <a:buNone/>
            </a:pPr>
            <a:r>
              <a:rPr lang="en-IN" sz="1100">
                <a:solidFill>
                  <a:schemeClr val="dk1"/>
                </a:solidFill>
              </a:rPr>
              <a:t>Manual DFT takes long (O(N²)), but using FFT libraries performs transformation in </a:t>
            </a:r>
            <a:r>
              <a:rPr b="1" lang="en-IN" sz="1100">
                <a:solidFill>
                  <a:schemeClr val="dk1"/>
                </a:solidFill>
              </a:rPr>
              <a:t>milliseconds</a:t>
            </a:r>
            <a:r>
              <a:rPr lang="en-IN" sz="1100">
                <a:solidFill>
                  <a:schemeClr val="dk1"/>
                </a:solidFill>
              </a:rPr>
              <a:t>.</a:t>
            </a:r>
            <a:br>
              <a:rPr lang="en-IN" sz="1100">
                <a:solidFill>
                  <a:schemeClr val="dk1"/>
                </a:solidFill>
              </a:rPr>
            </a:br>
            <a:r>
              <a:rPr lang="en-IN" sz="1100">
                <a:solidFill>
                  <a:schemeClr val="dk1"/>
                </a:solidFill>
              </a:rPr>
              <a:t> However, in this project we manually implemented DFT/IDFT for learning purposes.</a:t>
            </a:r>
            <a:endParaRPr sz="1100">
              <a:solidFill>
                <a:schemeClr val="dk1"/>
              </a:solidFill>
            </a:endParaRPr>
          </a:p>
          <a:p>
            <a:pPr indent="0" lvl="0" marL="0" rtl="0" algn="l">
              <a:lnSpc>
                <a:spcPct val="115000"/>
              </a:lnSpc>
              <a:spcBef>
                <a:spcPts val="1400"/>
              </a:spcBef>
              <a:spcAft>
                <a:spcPts val="0"/>
              </a:spcAft>
              <a:buNone/>
            </a:pPr>
            <a:r>
              <a:rPr b="1" lang="en-IN" sz="1300">
                <a:solidFill>
                  <a:schemeClr val="dk1"/>
                </a:solidFill>
              </a:rPr>
              <a:t>Execution behavior:</a:t>
            </a:r>
            <a:endParaRPr b="1" sz="1300">
              <a:solidFill>
                <a:schemeClr val="dk1"/>
              </a:solidFill>
            </a:endParaRPr>
          </a:p>
          <a:p>
            <a:pPr indent="0" lvl="0" marL="0" rtl="0" algn="l">
              <a:lnSpc>
                <a:spcPct val="115000"/>
              </a:lnSpc>
              <a:spcBef>
                <a:spcPts val="1200"/>
              </a:spcBef>
              <a:spcAft>
                <a:spcPts val="1200"/>
              </a:spcAft>
              <a:buNone/>
            </a:pPr>
            <a:r>
              <a:rPr lang="en-IN" sz="1100">
                <a:solidFill>
                  <a:schemeClr val="dk1"/>
                </a:solidFill>
              </a:rPr>
              <a:t>DFT spreads the noise energy across the spectrum, making it easy to visually identify and remove.</a:t>
            </a:r>
            <a:br>
              <a:rPr lang="en-IN" sz="1100">
                <a:solidFill>
                  <a:schemeClr val="dk1"/>
                </a:solidFill>
              </a:rPr>
            </a:br>
            <a:r>
              <a:rPr lang="en-IN" sz="1100">
                <a:solidFill>
                  <a:schemeClr val="dk1"/>
                </a:solidFill>
              </a:rPr>
              <a:t> The reconstructed signal after IDFT becomes smoother and more natural.</a:t>
            </a:r>
            <a:endParaRPr/>
          </a:p>
        </p:txBody>
      </p:sp>
      <p:cxnSp>
        <p:nvCxnSpPr>
          <p:cNvPr id="362" name="Google Shape;362;p41"/>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
        <p:nvSpPr>
          <p:cNvPr id="363" name="Google Shape;363;p41"/>
          <p:cNvSpPr/>
          <p:nvPr/>
        </p:nvSpPr>
        <p:spPr>
          <a:xfrm>
            <a:off x="935402" y="-9"/>
            <a:ext cx="3539400" cy="4605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IN" sz="2400">
                <a:solidFill>
                  <a:schemeClr val="dk1"/>
                </a:solidFill>
                <a:latin typeface="Calibri"/>
                <a:ea typeface="Calibri"/>
                <a:cs typeface="Calibri"/>
                <a:sym typeface="Calibri"/>
              </a:rPr>
              <a:t>Discrete Fourier Transform</a:t>
            </a:r>
            <a:endParaRPr b="1" sz="2400">
              <a:solidFill>
                <a:schemeClr val="dk1"/>
              </a:solidFill>
              <a:latin typeface="Calibri"/>
              <a:ea typeface="Calibri"/>
              <a:cs typeface="Calibri"/>
              <a:sym typeface="Calibri"/>
            </a:endParaRPr>
          </a:p>
        </p:txBody>
      </p:sp>
      <p:pic>
        <p:nvPicPr>
          <p:cNvPr id="364" name="Google Shape;364;p41"/>
          <p:cNvPicPr preferRelativeResize="0"/>
          <p:nvPr/>
        </p:nvPicPr>
        <p:blipFill rotWithShape="1">
          <a:blip r:embed="rId3">
            <a:alphaModFix/>
          </a:blip>
          <a:srcRect b="16826" l="1669" r="2928" t="18482"/>
          <a:stretch/>
        </p:blipFill>
        <p:spPr>
          <a:xfrm>
            <a:off x="5943600" y="71237"/>
            <a:ext cx="2895600" cy="351523"/>
          </a:xfrm>
          <a:prstGeom prst="rect">
            <a:avLst/>
          </a:prstGeom>
          <a:noFill/>
          <a:ln>
            <a:noFill/>
          </a:ln>
        </p:spPr>
      </p:pic>
      <p:sp>
        <p:nvSpPr>
          <p:cNvPr id="365" name="Google Shape;365;p41"/>
          <p:cNvSpPr/>
          <p:nvPr/>
        </p:nvSpPr>
        <p:spPr>
          <a:xfrm>
            <a:off x="228600" y="83463"/>
            <a:ext cx="4953000" cy="430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2060"/>
              </a:buClr>
              <a:buSzPts val="2200"/>
              <a:buFont typeface="Calibri"/>
              <a:buNone/>
            </a:pPr>
            <a:r>
              <a:rPr b="1" lang="en-IN" sz="2200">
                <a:solidFill>
                  <a:srgbClr val="002060"/>
                </a:solidFill>
                <a:latin typeface="Calibri"/>
                <a:ea typeface="Calibri"/>
                <a:cs typeface="Calibri"/>
                <a:sym typeface="Calibri"/>
              </a:rPr>
              <a:t>Title:</a:t>
            </a:r>
            <a:endParaRPr b="1" sz="2200">
              <a:solidFill>
                <a:srgbClr val="002060"/>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cxnSp>
        <p:nvCxnSpPr>
          <p:cNvPr id="370" name="Google Shape;370;p42"/>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
        <p:nvSpPr>
          <p:cNvPr id="371" name="Google Shape;371;p42"/>
          <p:cNvSpPr/>
          <p:nvPr/>
        </p:nvSpPr>
        <p:spPr>
          <a:xfrm>
            <a:off x="0" y="4914900"/>
            <a:ext cx="9144000" cy="228600"/>
          </a:xfrm>
          <a:prstGeom prst="rect">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372" name="Google Shape;372;p42"/>
          <p:cNvSpPr txBox="1"/>
          <p:nvPr>
            <p:ph idx="10" type="dt"/>
          </p:nvPr>
        </p:nvSpPr>
        <p:spPr>
          <a:xfrm>
            <a:off x="152400" y="4892278"/>
            <a:ext cx="2514600"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b="1" sz="1100">
              <a:solidFill>
                <a:schemeClr val="dk1"/>
              </a:solidFill>
              <a:latin typeface="Times New Roman"/>
              <a:ea typeface="Times New Roman"/>
              <a:cs typeface="Times New Roman"/>
              <a:sym typeface="Times New Roman"/>
            </a:endParaRPr>
          </a:p>
        </p:txBody>
      </p:sp>
      <p:sp>
        <p:nvSpPr>
          <p:cNvPr id="373" name="Google Shape;373;p42"/>
          <p:cNvSpPr txBox="1"/>
          <p:nvPr>
            <p:ph idx="11" type="ftr"/>
          </p:nvPr>
        </p:nvSpPr>
        <p:spPr>
          <a:xfrm>
            <a:off x="3239069" y="4892278"/>
            <a:ext cx="3352801"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IN" sz="1200">
                <a:solidFill>
                  <a:schemeClr val="dk1"/>
                </a:solidFill>
                <a:latin typeface="Times New Roman"/>
                <a:ea typeface="Times New Roman"/>
                <a:cs typeface="Times New Roman"/>
                <a:sym typeface="Times New Roman"/>
              </a:rPr>
              <a:t>School of  ECE</a:t>
            </a:r>
            <a:endParaRPr b="1" sz="1200">
              <a:solidFill>
                <a:schemeClr val="dk1"/>
              </a:solidFill>
              <a:latin typeface="Times New Roman"/>
              <a:ea typeface="Times New Roman"/>
              <a:cs typeface="Times New Roman"/>
              <a:sym typeface="Times New Roman"/>
            </a:endParaRPr>
          </a:p>
        </p:txBody>
      </p:sp>
      <p:sp>
        <p:nvSpPr>
          <p:cNvPr id="374" name="Google Shape;374;p42"/>
          <p:cNvSpPr txBox="1"/>
          <p:nvPr>
            <p:ph idx="12" type="sldNum"/>
          </p:nvPr>
        </p:nvSpPr>
        <p:spPr>
          <a:xfrm>
            <a:off x="6629400" y="4873068"/>
            <a:ext cx="2057400" cy="273844"/>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sz="1200">
                <a:solidFill>
                  <a:schemeClr val="dk1"/>
                </a:solidFill>
                <a:latin typeface="Times New Roman"/>
                <a:ea typeface="Times New Roman"/>
                <a:cs typeface="Times New Roman"/>
                <a:sym typeface="Times New Roman"/>
              </a:rPr>
              <a:t>11</a:t>
            </a:r>
            <a:endParaRPr sz="1200">
              <a:solidFill>
                <a:schemeClr val="dk1"/>
              </a:solidFill>
              <a:latin typeface="Times New Roman"/>
              <a:ea typeface="Times New Roman"/>
              <a:cs typeface="Times New Roman"/>
              <a:sym typeface="Times New Roman"/>
            </a:endParaRPr>
          </a:p>
        </p:txBody>
      </p:sp>
      <p:sp>
        <p:nvSpPr>
          <p:cNvPr id="375" name="Google Shape;375;p42"/>
          <p:cNvSpPr/>
          <p:nvPr/>
        </p:nvSpPr>
        <p:spPr>
          <a:xfrm>
            <a:off x="1175033" y="15221"/>
            <a:ext cx="2709600" cy="4605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IN" sz="2400">
                <a:solidFill>
                  <a:schemeClr val="dk1"/>
                </a:solidFill>
                <a:latin typeface="Calibri"/>
                <a:ea typeface="Calibri"/>
                <a:cs typeface="Calibri"/>
                <a:sym typeface="Calibri"/>
              </a:rPr>
              <a:t>Digital Filter Design </a:t>
            </a:r>
            <a:endParaRPr b="1" sz="2400">
              <a:solidFill>
                <a:schemeClr val="dk1"/>
              </a:solidFill>
              <a:latin typeface="Calibri"/>
              <a:ea typeface="Calibri"/>
              <a:cs typeface="Calibri"/>
              <a:sym typeface="Calibri"/>
            </a:endParaRPr>
          </a:p>
        </p:txBody>
      </p:sp>
      <p:pic>
        <p:nvPicPr>
          <p:cNvPr id="376" name="Google Shape;376;p42"/>
          <p:cNvPicPr preferRelativeResize="0"/>
          <p:nvPr/>
        </p:nvPicPr>
        <p:blipFill rotWithShape="1">
          <a:blip r:embed="rId3">
            <a:alphaModFix/>
          </a:blip>
          <a:srcRect b="16827" l="1673" r="2922" t="18483"/>
          <a:stretch/>
        </p:blipFill>
        <p:spPr>
          <a:xfrm>
            <a:off x="5943600" y="71237"/>
            <a:ext cx="2895600" cy="351523"/>
          </a:xfrm>
          <a:prstGeom prst="rect">
            <a:avLst/>
          </a:prstGeom>
          <a:noFill/>
          <a:ln>
            <a:noFill/>
          </a:ln>
        </p:spPr>
      </p:pic>
      <p:sp>
        <p:nvSpPr>
          <p:cNvPr id="377" name="Google Shape;377;p42"/>
          <p:cNvSpPr/>
          <p:nvPr/>
        </p:nvSpPr>
        <p:spPr>
          <a:xfrm>
            <a:off x="228600" y="83463"/>
            <a:ext cx="4953000" cy="4308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2060"/>
              </a:buClr>
              <a:buSzPts val="2200"/>
              <a:buFont typeface="Calibri"/>
              <a:buNone/>
            </a:pPr>
            <a:r>
              <a:rPr b="1" lang="en-IN" sz="2200">
                <a:solidFill>
                  <a:srgbClr val="002060"/>
                </a:solidFill>
                <a:latin typeface="Calibri"/>
                <a:ea typeface="Calibri"/>
                <a:cs typeface="Calibri"/>
                <a:sym typeface="Calibri"/>
              </a:rPr>
              <a:t>Title:</a:t>
            </a:r>
            <a:endParaRPr b="1" sz="2200">
              <a:solidFill>
                <a:srgbClr val="002060"/>
              </a:solidFill>
              <a:latin typeface="Calibri"/>
              <a:ea typeface="Calibri"/>
              <a:cs typeface="Calibri"/>
              <a:sym typeface="Calibri"/>
            </a:endParaRPr>
          </a:p>
        </p:txBody>
      </p:sp>
      <p:pic>
        <p:nvPicPr>
          <p:cNvPr id="378" name="Google Shape;378;p42"/>
          <p:cNvPicPr preferRelativeResize="0"/>
          <p:nvPr/>
        </p:nvPicPr>
        <p:blipFill>
          <a:blip r:embed="rId4">
            <a:alphaModFix/>
          </a:blip>
          <a:stretch>
            <a:fillRect/>
          </a:stretch>
        </p:blipFill>
        <p:spPr>
          <a:xfrm>
            <a:off x="821725" y="475600"/>
            <a:ext cx="6109693" cy="407312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cxnSp>
        <p:nvCxnSpPr>
          <p:cNvPr id="383" name="Google Shape;383;p43"/>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
        <p:nvSpPr>
          <p:cNvPr id="384" name="Google Shape;384;p43"/>
          <p:cNvSpPr/>
          <p:nvPr/>
        </p:nvSpPr>
        <p:spPr>
          <a:xfrm>
            <a:off x="0" y="4914900"/>
            <a:ext cx="9144000" cy="228600"/>
          </a:xfrm>
          <a:prstGeom prst="rect">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385" name="Google Shape;385;p43"/>
          <p:cNvSpPr txBox="1"/>
          <p:nvPr>
            <p:ph idx="10" type="dt"/>
          </p:nvPr>
        </p:nvSpPr>
        <p:spPr>
          <a:xfrm>
            <a:off x="152400" y="4892278"/>
            <a:ext cx="2514600" cy="2739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b="1" sz="1100">
              <a:solidFill>
                <a:schemeClr val="dk1"/>
              </a:solidFill>
              <a:latin typeface="Times New Roman"/>
              <a:ea typeface="Times New Roman"/>
              <a:cs typeface="Times New Roman"/>
              <a:sym typeface="Times New Roman"/>
            </a:endParaRPr>
          </a:p>
        </p:txBody>
      </p:sp>
      <p:sp>
        <p:nvSpPr>
          <p:cNvPr id="386" name="Google Shape;386;p43"/>
          <p:cNvSpPr txBox="1"/>
          <p:nvPr>
            <p:ph idx="11" type="ftr"/>
          </p:nvPr>
        </p:nvSpPr>
        <p:spPr>
          <a:xfrm>
            <a:off x="3239069" y="4892278"/>
            <a:ext cx="3352800" cy="2739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IN" sz="1200">
                <a:solidFill>
                  <a:schemeClr val="dk1"/>
                </a:solidFill>
                <a:latin typeface="Times New Roman"/>
                <a:ea typeface="Times New Roman"/>
                <a:cs typeface="Times New Roman"/>
                <a:sym typeface="Times New Roman"/>
              </a:rPr>
              <a:t>School of  ECE</a:t>
            </a:r>
            <a:endParaRPr b="1" sz="1200">
              <a:solidFill>
                <a:schemeClr val="dk1"/>
              </a:solidFill>
              <a:latin typeface="Times New Roman"/>
              <a:ea typeface="Times New Roman"/>
              <a:cs typeface="Times New Roman"/>
              <a:sym typeface="Times New Roman"/>
            </a:endParaRPr>
          </a:p>
        </p:txBody>
      </p:sp>
      <p:sp>
        <p:nvSpPr>
          <p:cNvPr id="387" name="Google Shape;387;p43"/>
          <p:cNvSpPr txBox="1"/>
          <p:nvPr>
            <p:ph idx="12" type="sldNum"/>
          </p:nvPr>
        </p:nvSpPr>
        <p:spPr>
          <a:xfrm>
            <a:off x="6629400" y="4873068"/>
            <a:ext cx="2057400" cy="2739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sz="1200">
                <a:solidFill>
                  <a:schemeClr val="dk1"/>
                </a:solidFill>
                <a:latin typeface="Times New Roman"/>
                <a:ea typeface="Times New Roman"/>
                <a:cs typeface="Times New Roman"/>
                <a:sym typeface="Times New Roman"/>
              </a:rPr>
              <a:t>11</a:t>
            </a:r>
            <a:endParaRPr sz="1200">
              <a:solidFill>
                <a:schemeClr val="dk1"/>
              </a:solidFill>
              <a:latin typeface="Times New Roman"/>
              <a:ea typeface="Times New Roman"/>
              <a:cs typeface="Times New Roman"/>
              <a:sym typeface="Times New Roman"/>
            </a:endParaRPr>
          </a:p>
        </p:txBody>
      </p:sp>
      <p:sp>
        <p:nvSpPr>
          <p:cNvPr id="388" name="Google Shape;388;p43"/>
          <p:cNvSpPr/>
          <p:nvPr/>
        </p:nvSpPr>
        <p:spPr>
          <a:xfrm>
            <a:off x="1175033" y="15221"/>
            <a:ext cx="2709600" cy="4605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IN" sz="2400">
                <a:solidFill>
                  <a:schemeClr val="dk1"/>
                </a:solidFill>
                <a:latin typeface="Calibri"/>
                <a:ea typeface="Calibri"/>
                <a:cs typeface="Calibri"/>
                <a:sym typeface="Calibri"/>
              </a:rPr>
              <a:t>Digital Filter Design </a:t>
            </a:r>
            <a:endParaRPr b="1" sz="2400">
              <a:solidFill>
                <a:schemeClr val="dk1"/>
              </a:solidFill>
              <a:latin typeface="Calibri"/>
              <a:ea typeface="Calibri"/>
              <a:cs typeface="Calibri"/>
              <a:sym typeface="Calibri"/>
            </a:endParaRPr>
          </a:p>
        </p:txBody>
      </p:sp>
      <p:pic>
        <p:nvPicPr>
          <p:cNvPr id="389" name="Google Shape;389;p43"/>
          <p:cNvPicPr preferRelativeResize="0"/>
          <p:nvPr/>
        </p:nvPicPr>
        <p:blipFill rotWithShape="1">
          <a:blip r:embed="rId3">
            <a:alphaModFix/>
          </a:blip>
          <a:srcRect b="16826" l="1669" r="2928" t="18482"/>
          <a:stretch/>
        </p:blipFill>
        <p:spPr>
          <a:xfrm>
            <a:off x="5943600" y="71237"/>
            <a:ext cx="2895600" cy="351523"/>
          </a:xfrm>
          <a:prstGeom prst="rect">
            <a:avLst/>
          </a:prstGeom>
          <a:noFill/>
          <a:ln>
            <a:noFill/>
          </a:ln>
        </p:spPr>
      </p:pic>
      <p:sp>
        <p:nvSpPr>
          <p:cNvPr id="390" name="Google Shape;390;p43"/>
          <p:cNvSpPr/>
          <p:nvPr/>
        </p:nvSpPr>
        <p:spPr>
          <a:xfrm>
            <a:off x="228600" y="83463"/>
            <a:ext cx="4953000" cy="430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2060"/>
              </a:buClr>
              <a:buSzPts val="2200"/>
              <a:buFont typeface="Calibri"/>
              <a:buNone/>
            </a:pPr>
            <a:r>
              <a:rPr b="1" lang="en-IN" sz="2200">
                <a:solidFill>
                  <a:srgbClr val="002060"/>
                </a:solidFill>
                <a:latin typeface="Calibri"/>
                <a:ea typeface="Calibri"/>
                <a:cs typeface="Calibri"/>
                <a:sym typeface="Calibri"/>
              </a:rPr>
              <a:t>Title:</a:t>
            </a:r>
            <a:endParaRPr b="1" sz="2200">
              <a:solidFill>
                <a:srgbClr val="002060"/>
              </a:solidFill>
              <a:latin typeface="Calibri"/>
              <a:ea typeface="Calibri"/>
              <a:cs typeface="Calibri"/>
              <a:sym typeface="Calibri"/>
            </a:endParaRPr>
          </a:p>
        </p:txBody>
      </p:sp>
      <p:sp>
        <p:nvSpPr>
          <p:cNvPr id="391" name="Google Shape;391;p43"/>
          <p:cNvSpPr txBox="1"/>
          <p:nvPr/>
        </p:nvSpPr>
        <p:spPr>
          <a:xfrm>
            <a:off x="45450" y="528438"/>
            <a:ext cx="9053100" cy="515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b="1" lang="en-IN" sz="1300">
                <a:solidFill>
                  <a:schemeClr val="dk1"/>
                </a:solidFill>
              </a:rPr>
              <a:t>Passband Edge Frequency:</a:t>
            </a:r>
            <a:br>
              <a:rPr b="1" lang="en-IN" sz="1300">
                <a:solidFill>
                  <a:schemeClr val="dk1"/>
                </a:solidFill>
              </a:rPr>
            </a:br>
            <a:r>
              <a:rPr lang="en-IN" sz="1300">
                <a:solidFill>
                  <a:schemeClr val="dk1"/>
                </a:solidFill>
              </a:rPr>
              <a:t> Chosen based on the important low-frequency content of the audio signal (speech/music).</a:t>
            </a:r>
            <a:br>
              <a:rPr lang="en-IN" sz="1300">
                <a:solidFill>
                  <a:schemeClr val="dk1"/>
                </a:solidFill>
              </a:rPr>
            </a:br>
            <a:r>
              <a:rPr lang="en-IN" sz="1300">
                <a:solidFill>
                  <a:schemeClr val="dk1"/>
                </a:solidFill>
              </a:rPr>
              <a:t> Example: </a:t>
            </a:r>
            <a:r>
              <a:rPr b="1" lang="en-IN" sz="1300">
                <a:solidFill>
                  <a:schemeClr val="dk1"/>
                </a:solidFill>
              </a:rPr>
              <a:t>0–3 kHz</a:t>
            </a:r>
            <a:r>
              <a:rPr lang="en-IN" sz="1300">
                <a:solidFill>
                  <a:schemeClr val="dk1"/>
                </a:solidFill>
              </a:rPr>
              <a:t> preserved for clear sound.</a:t>
            </a:r>
            <a:endParaRPr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IN" sz="1300">
                <a:solidFill>
                  <a:schemeClr val="dk1"/>
                </a:solidFill>
              </a:rPr>
              <a:t>Stopband Edge Frequency:</a:t>
            </a:r>
            <a:br>
              <a:rPr b="1" lang="en-IN" sz="1300">
                <a:solidFill>
                  <a:schemeClr val="dk1"/>
                </a:solidFill>
              </a:rPr>
            </a:br>
            <a:r>
              <a:rPr lang="en-IN" sz="1300">
                <a:solidFill>
                  <a:schemeClr val="dk1"/>
                </a:solidFill>
              </a:rPr>
              <a:t> Selected above the noise-dominant region.</a:t>
            </a:r>
            <a:br>
              <a:rPr lang="en-IN" sz="1300">
                <a:solidFill>
                  <a:schemeClr val="dk1"/>
                </a:solidFill>
              </a:rPr>
            </a:br>
            <a:r>
              <a:rPr lang="en-IN" sz="1300">
                <a:solidFill>
                  <a:schemeClr val="dk1"/>
                </a:solidFill>
              </a:rPr>
              <a:t> Example: </a:t>
            </a:r>
            <a:r>
              <a:rPr b="1" lang="en-IN" sz="1300">
                <a:solidFill>
                  <a:schemeClr val="dk1"/>
                </a:solidFill>
              </a:rPr>
              <a:t>Above 4–5 kHz</a:t>
            </a:r>
            <a:r>
              <a:rPr lang="en-IN" sz="1300">
                <a:solidFill>
                  <a:schemeClr val="dk1"/>
                </a:solidFill>
              </a:rPr>
              <a:t>, where high-frequency noise components are stronger.</a:t>
            </a:r>
            <a:endParaRPr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IN" sz="1300">
                <a:solidFill>
                  <a:schemeClr val="dk1"/>
                </a:solidFill>
              </a:rPr>
              <a:t>Passband Ripple:</a:t>
            </a:r>
            <a:br>
              <a:rPr b="1" lang="en-IN" sz="1300">
                <a:solidFill>
                  <a:schemeClr val="dk1"/>
                </a:solidFill>
              </a:rPr>
            </a:br>
            <a:r>
              <a:rPr lang="en-IN" sz="1300">
                <a:solidFill>
                  <a:schemeClr val="dk1"/>
                </a:solidFill>
              </a:rPr>
              <a:t> Kept </a:t>
            </a:r>
            <a:r>
              <a:rPr b="1" lang="en-IN" sz="1300">
                <a:solidFill>
                  <a:schemeClr val="dk1"/>
                </a:solidFill>
              </a:rPr>
              <a:t>&lt; 1 dB</a:t>
            </a:r>
            <a:r>
              <a:rPr lang="en-IN" sz="1300">
                <a:solidFill>
                  <a:schemeClr val="dk1"/>
                </a:solidFill>
              </a:rPr>
              <a:t> to maintain natural loudness and avoid distortion of the clean audio signal.</a:t>
            </a:r>
            <a:endParaRPr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IN" sz="1300">
                <a:solidFill>
                  <a:schemeClr val="dk1"/>
                </a:solidFill>
              </a:rPr>
              <a:t>Stopband Attenuation:</a:t>
            </a:r>
            <a:br>
              <a:rPr b="1" lang="en-IN" sz="1300">
                <a:solidFill>
                  <a:schemeClr val="dk1"/>
                </a:solidFill>
              </a:rPr>
            </a:br>
            <a:r>
              <a:rPr lang="en-IN" sz="1300">
                <a:solidFill>
                  <a:schemeClr val="dk1"/>
                </a:solidFill>
              </a:rPr>
              <a:t> Set to </a:t>
            </a:r>
            <a:r>
              <a:rPr b="1" lang="en-IN" sz="1300">
                <a:solidFill>
                  <a:schemeClr val="dk1"/>
                </a:solidFill>
              </a:rPr>
              <a:t>–40 dB or lower</a:t>
            </a:r>
            <a:r>
              <a:rPr lang="en-IN" sz="1300">
                <a:solidFill>
                  <a:schemeClr val="dk1"/>
                </a:solidFill>
              </a:rPr>
              <a:t> to strongly suppress hiss, high-frequency noise, and electronic interference.</a:t>
            </a:r>
            <a:endParaRPr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IN" sz="1300">
                <a:solidFill>
                  <a:schemeClr val="dk1"/>
                </a:solidFill>
              </a:rPr>
              <a:t>Filter Order:</a:t>
            </a:r>
            <a:br>
              <a:rPr b="1" lang="en-IN" sz="1300">
                <a:solidFill>
                  <a:schemeClr val="dk1"/>
                </a:solidFill>
              </a:rPr>
            </a:br>
            <a:r>
              <a:rPr lang="en-IN" sz="1300">
                <a:solidFill>
                  <a:schemeClr val="dk1"/>
                </a:solidFill>
              </a:rPr>
              <a:t> A </a:t>
            </a:r>
            <a:r>
              <a:rPr b="1" lang="en-IN" sz="1300">
                <a:solidFill>
                  <a:schemeClr val="dk1"/>
                </a:solidFill>
              </a:rPr>
              <a:t>moderate filter order (N = 4–6)</a:t>
            </a:r>
            <a:r>
              <a:rPr lang="en-IN" sz="1300">
                <a:solidFill>
                  <a:schemeClr val="dk1"/>
                </a:solidFill>
              </a:rPr>
              <a:t> was chosen to balance smooth filtering and low computational load.</a:t>
            </a:r>
            <a:endParaRPr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IN" sz="1300">
                <a:solidFill>
                  <a:schemeClr val="dk1"/>
                </a:solidFill>
              </a:rPr>
              <a:t>Sampling Frequency (Fs):</a:t>
            </a:r>
            <a:br>
              <a:rPr b="1" lang="en-IN" sz="1300">
                <a:solidFill>
                  <a:schemeClr val="dk1"/>
                </a:solidFill>
              </a:rPr>
            </a:br>
            <a:r>
              <a:rPr lang="en-IN" sz="1300">
                <a:solidFill>
                  <a:schemeClr val="dk1"/>
                </a:solidFill>
              </a:rPr>
              <a:t> Defined by audio signal resolution, e.g.,</a:t>
            </a:r>
            <a:br>
              <a:rPr lang="en-IN" sz="1300">
                <a:solidFill>
                  <a:schemeClr val="dk1"/>
                </a:solidFill>
              </a:rPr>
            </a:br>
            <a:r>
              <a:rPr lang="en-IN" sz="1300">
                <a:solidFill>
                  <a:schemeClr val="dk1"/>
                </a:solidFill>
              </a:rPr>
              <a:t> </a:t>
            </a:r>
            <a:r>
              <a:rPr b="1" lang="en-IN" sz="1300">
                <a:solidFill>
                  <a:schemeClr val="dk1"/>
                </a:solidFill>
              </a:rPr>
              <a:t>Fs = 8 kHz / 16 kHz / 44.1 kHz</a:t>
            </a:r>
            <a:r>
              <a:rPr lang="en-IN" sz="1300">
                <a:solidFill>
                  <a:schemeClr val="dk1"/>
                </a:solidFill>
              </a:rPr>
              <a:t> depending on the dataset.</a:t>
            </a:r>
            <a:endParaRPr sz="1300">
              <a:solidFill>
                <a:schemeClr val="dk1"/>
              </a:solidFill>
            </a:endParaRPr>
          </a:p>
          <a:p>
            <a:pPr indent="0" lvl="0" marL="0" rtl="0" algn="l">
              <a:lnSpc>
                <a:spcPct val="115000"/>
              </a:lnSpc>
              <a:spcBef>
                <a:spcPts val="1200"/>
              </a:spcBef>
              <a:spcAft>
                <a:spcPts val="0"/>
              </a:spcAft>
              <a:buNone/>
            </a:pPr>
            <a:r>
              <a:t/>
            </a:r>
            <a:endParaRPr sz="1300">
              <a:solidFill>
                <a:schemeClr val="dk1"/>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44"/>
          <p:cNvSpPr txBox="1"/>
          <p:nvPr>
            <p:ph idx="12" type="sldNum"/>
          </p:nvPr>
        </p:nvSpPr>
        <p:spPr>
          <a:xfrm>
            <a:off x="6457950" y="4767264"/>
            <a:ext cx="20574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
        <p:nvSpPr>
          <p:cNvPr id="398" name="Google Shape;398;p44"/>
          <p:cNvSpPr txBox="1"/>
          <p:nvPr>
            <p:ph type="title"/>
          </p:nvPr>
        </p:nvSpPr>
        <p:spPr>
          <a:xfrm>
            <a:off x="628650" y="273845"/>
            <a:ext cx="7886700" cy="9942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399" name="Google Shape;399;p44"/>
          <p:cNvSpPr txBox="1"/>
          <p:nvPr>
            <p:ph idx="1" type="body"/>
          </p:nvPr>
        </p:nvSpPr>
        <p:spPr>
          <a:xfrm>
            <a:off x="1143000" y="548640"/>
            <a:ext cx="6400800" cy="2606100"/>
          </a:xfrm>
          <a:prstGeom prst="rect">
            <a:avLst/>
          </a:prstGeom>
        </p:spPr>
        <p:txBody>
          <a:bodyPr anchorCtr="0" anchor="t" bIns="45700" lIns="91425" spcFirstLastPara="1" rIns="91425" wrap="square" tIns="45700">
            <a:normAutofit/>
          </a:bodyPr>
          <a:lstStyle/>
          <a:p>
            <a:pPr indent="0" lvl="0" marL="0" rtl="0" algn="l">
              <a:spcBef>
                <a:spcPts val="750"/>
              </a:spcBef>
              <a:spcAft>
                <a:spcPts val="0"/>
              </a:spcAft>
              <a:buNone/>
            </a:pPr>
            <a:r>
              <a:t/>
            </a:r>
            <a:endParaRPr/>
          </a:p>
        </p:txBody>
      </p:sp>
      <p:sp>
        <p:nvSpPr>
          <p:cNvPr id="400" name="Google Shape;400;p44"/>
          <p:cNvSpPr txBox="1"/>
          <p:nvPr/>
        </p:nvSpPr>
        <p:spPr>
          <a:xfrm>
            <a:off x="0" y="548650"/>
            <a:ext cx="11033400" cy="2938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IN">
                <a:solidFill>
                  <a:schemeClr val="dk1"/>
                </a:solidFill>
              </a:rPr>
              <a:t>Filter Type Used:</a:t>
            </a:r>
            <a:br>
              <a:rPr b="1" lang="en-IN">
                <a:solidFill>
                  <a:schemeClr val="dk1"/>
                </a:solidFill>
              </a:rPr>
            </a:br>
            <a:r>
              <a:rPr lang="en-IN">
                <a:solidFill>
                  <a:schemeClr val="dk1"/>
                </a:solidFill>
              </a:rPr>
              <a:t> A </a:t>
            </a:r>
            <a:r>
              <a:rPr b="1" lang="en-IN">
                <a:solidFill>
                  <a:schemeClr val="dk1"/>
                </a:solidFill>
              </a:rPr>
              <a:t>Gaussian Low-Pass Filter</a:t>
            </a:r>
            <a:r>
              <a:rPr lang="en-IN">
                <a:solidFill>
                  <a:schemeClr val="dk1"/>
                </a:solidFill>
              </a:rPr>
              <a:t> applied in the frequency domain after DFT.</a:t>
            </a:r>
            <a:endParaRPr>
              <a:solidFill>
                <a:schemeClr val="dk1"/>
              </a:solidFill>
            </a:endParaRPr>
          </a:p>
          <a:p>
            <a:pPr indent="0" lvl="0" marL="0" rtl="0" algn="l">
              <a:lnSpc>
                <a:spcPct val="115000"/>
              </a:lnSpc>
              <a:spcBef>
                <a:spcPts val="1200"/>
              </a:spcBef>
              <a:spcAft>
                <a:spcPts val="0"/>
              </a:spcAft>
              <a:buNone/>
            </a:pPr>
            <a:r>
              <a:rPr b="1" lang="en-IN">
                <a:solidFill>
                  <a:schemeClr val="dk1"/>
                </a:solidFill>
              </a:rPr>
              <a:t>Reason for Choosing Gaussian LPF:</a:t>
            </a:r>
            <a:endParaRPr b="1">
              <a:solidFill>
                <a:schemeClr val="dk1"/>
              </a:solidFill>
            </a:endParaRPr>
          </a:p>
          <a:p>
            <a:pPr indent="-317500" lvl="0" marL="457200" rtl="0" algn="l">
              <a:lnSpc>
                <a:spcPct val="115000"/>
              </a:lnSpc>
              <a:spcBef>
                <a:spcPts val="1200"/>
              </a:spcBef>
              <a:spcAft>
                <a:spcPts val="0"/>
              </a:spcAft>
              <a:buClr>
                <a:schemeClr val="dk1"/>
              </a:buClr>
              <a:buSzPts val="1400"/>
              <a:buChar char="●"/>
            </a:pPr>
            <a:r>
              <a:rPr lang="en-IN">
                <a:solidFill>
                  <a:schemeClr val="dk1"/>
                </a:solidFill>
              </a:rPr>
              <a:t>Provides </a:t>
            </a:r>
            <a:r>
              <a:rPr b="1" lang="en-IN">
                <a:solidFill>
                  <a:schemeClr val="dk1"/>
                </a:solidFill>
              </a:rPr>
              <a:t>smooth transition band</a:t>
            </a:r>
            <a:br>
              <a:rPr b="1" lang="en-IN">
                <a:solidFill>
                  <a:schemeClr val="dk1"/>
                </a:solidFill>
              </a:rPr>
            </a:br>
            <a:endParaRPr b="1">
              <a:solidFill>
                <a:schemeClr val="dk1"/>
              </a:solidFill>
            </a:endParaRPr>
          </a:p>
          <a:p>
            <a:pPr indent="-317500" lvl="0" marL="457200" rtl="0" algn="l">
              <a:lnSpc>
                <a:spcPct val="115000"/>
              </a:lnSpc>
              <a:spcBef>
                <a:spcPts val="0"/>
              </a:spcBef>
              <a:spcAft>
                <a:spcPts val="0"/>
              </a:spcAft>
              <a:buClr>
                <a:schemeClr val="dk1"/>
              </a:buClr>
              <a:buSzPts val="1400"/>
              <a:buChar char="●"/>
            </a:pPr>
            <a:r>
              <a:rPr lang="en-IN">
                <a:solidFill>
                  <a:schemeClr val="dk1"/>
                </a:solidFill>
              </a:rPr>
              <a:t>Avoids ringing artifacts (common in Ideal or Butterworth filters)</a:t>
            </a:r>
            <a:br>
              <a:rPr lang="en-IN">
                <a:solidFill>
                  <a:schemeClr val="dk1"/>
                </a:solidFill>
              </a:rPr>
            </a:b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lang="en-IN">
                <a:solidFill>
                  <a:schemeClr val="dk1"/>
                </a:solidFill>
              </a:rPr>
              <a:t>Preserves speech/music clarity</a:t>
            </a:r>
            <a:br>
              <a:rPr lang="en-IN">
                <a:solidFill>
                  <a:schemeClr val="dk1"/>
                </a:solidFill>
              </a:rPr>
            </a:b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lang="en-IN">
                <a:solidFill>
                  <a:schemeClr val="dk1"/>
                </a:solidFill>
              </a:rPr>
              <a:t>Easy to apply directly in DFT magnitude spectrum</a:t>
            </a:r>
            <a:endParaRPr sz="1700"/>
          </a:p>
        </p:txBody>
      </p:sp>
      <p:cxnSp>
        <p:nvCxnSpPr>
          <p:cNvPr id="401" name="Google Shape;401;p44"/>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
        <p:nvSpPr>
          <p:cNvPr id="402" name="Google Shape;402;p44"/>
          <p:cNvSpPr/>
          <p:nvPr/>
        </p:nvSpPr>
        <p:spPr>
          <a:xfrm>
            <a:off x="1175033" y="15221"/>
            <a:ext cx="2709600" cy="4605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IN" sz="2400">
                <a:solidFill>
                  <a:schemeClr val="dk1"/>
                </a:solidFill>
                <a:latin typeface="Calibri"/>
                <a:ea typeface="Calibri"/>
                <a:cs typeface="Calibri"/>
                <a:sym typeface="Calibri"/>
              </a:rPr>
              <a:t>Digital Filter Design </a:t>
            </a:r>
            <a:endParaRPr b="1" sz="2400">
              <a:solidFill>
                <a:schemeClr val="dk1"/>
              </a:solidFill>
              <a:latin typeface="Calibri"/>
              <a:ea typeface="Calibri"/>
              <a:cs typeface="Calibri"/>
              <a:sym typeface="Calibri"/>
            </a:endParaRPr>
          </a:p>
        </p:txBody>
      </p:sp>
      <p:pic>
        <p:nvPicPr>
          <p:cNvPr id="403" name="Google Shape;403;p44"/>
          <p:cNvPicPr preferRelativeResize="0"/>
          <p:nvPr/>
        </p:nvPicPr>
        <p:blipFill rotWithShape="1">
          <a:blip r:embed="rId3">
            <a:alphaModFix/>
          </a:blip>
          <a:srcRect b="16826" l="1669" r="2928" t="18482"/>
          <a:stretch/>
        </p:blipFill>
        <p:spPr>
          <a:xfrm>
            <a:off x="5943600" y="71237"/>
            <a:ext cx="2895600" cy="351523"/>
          </a:xfrm>
          <a:prstGeom prst="rect">
            <a:avLst/>
          </a:prstGeom>
          <a:noFill/>
          <a:ln>
            <a:noFill/>
          </a:ln>
        </p:spPr>
      </p:pic>
      <p:sp>
        <p:nvSpPr>
          <p:cNvPr id="404" name="Google Shape;404;p44"/>
          <p:cNvSpPr/>
          <p:nvPr/>
        </p:nvSpPr>
        <p:spPr>
          <a:xfrm>
            <a:off x="228600" y="83463"/>
            <a:ext cx="4953000" cy="430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2060"/>
              </a:buClr>
              <a:buSzPts val="2200"/>
              <a:buFont typeface="Calibri"/>
              <a:buNone/>
            </a:pPr>
            <a:r>
              <a:rPr b="1" lang="en-IN" sz="2200">
                <a:solidFill>
                  <a:srgbClr val="002060"/>
                </a:solidFill>
                <a:latin typeface="Calibri"/>
                <a:ea typeface="Calibri"/>
                <a:cs typeface="Calibri"/>
                <a:sym typeface="Calibri"/>
              </a:rPr>
              <a:t>Title:</a:t>
            </a:r>
            <a:endParaRPr b="1" sz="2200">
              <a:solidFill>
                <a:srgbClr val="002060"/>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cxnSp>
        <p:nvCxnSpPr>
          <p:cNvPr id="409" name="Google Shape;409;p45"/>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
        <p:nvSpPr>
          <p:cNvPr id="410" name="Google Shape;410;p45"/>
          <p:cNvSpPr/>
          <p:nvPr/>
        </p:nvSpPr>
        <p:spPr>
          <a:xfrm>
            <a:off x="0" y="4914900"/>
            <a:ext cx="9144000" cy="228600"/>
          </a:xfrm>
          <a:prstGeom prst="rect">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411" name="Google Shape;411;p45"/>
          <p:cNvSpPr txBox="1"/>
          <p:nvPr>
            <p:ph idx="10" type="dt"/>
          </p:nvPr>
        </p:nvSpPr>
        <p:spPr>
          <a:xfrm>
            <a:off x="152400" y="4892278"/>
            <a:ext cx="2514600"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b="1" sz="1100">
              <a:solidFill>
                <a:schemeClr val="dk1"/>
              </a:solidFill>
              <a:latin typeface="Times New Roman"/>
              <a:ea typeface="Times New Roman"/>
              <a:cs typeface="Times New Roman"/>
              <a:sym typeface="Times New Roman"/>
            </a:endParaRPr>
          </a:p>
        </p:txBody>
      </p:sp>
      <p:sp>
        <p:nvSpPr>
          <p:cNvPr id="412" name="Google Shape;412;p45"/>
          <p:cNvSpPr txBox="1"/>
          <p:nvPr>
            <p:ph idx="11" type="ftr"/>
          </p:nvPr>
        </p:nvSpPr>
        <p:spPr>
          <a:xfrm>
            <a:off x="3239069" y="4892278"/>
            <a:ext cx="3352801"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IN" sz="1200">
                <a:solidFill>
                  <a:schemeClr val="dk1"/>
                </a:solidFill>
                <a:latin typeface="Times New Roman"/>
                <a:ea typeface="Times New Roman"/>
                <a:cs typeface="Times New Roman"/>
                <a:sym typeface="Times New Roman"/>
              </a:rPr>
              <a:t>School of  ECE</a:t>
            </a:r>
            <a:endParaRPr b="1" sz="1200">
              <a:solidFill>
                <a:schemeClr val="dk1"/>
              </a:solidFill>
              <a:latin typeface="Times New Roman"/>
              <a:ea typeface="Times New Roman"/>
              <a:cs typeface="Times New Roman"/>
              <a:sym typeface="Times New Roman"/>
            </a:endParaRPr>
          </a:p>
        </p:txBody>
      </p:sp>
      <p:sp>
        <p:nvSpPr>
          <p:cNvPr id="413" name="Google Shape;413;p45"/>
          <p:cNvSpPr txBox="1"/>
          <p:nvPr>
            <p:ph idx="12" type="sldNum"/>
          </p:nvPr>
        </p:nvSpPr>
        <p:spPr>
          <a:xfrm>
            <a:off x="6629400" y="4873068"/>
            <a:ext cx="2057400" cy="273844"/>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sz="1200">
                <a:solidFill>
                  <a:schemeClr val="dk1"/>
                </a:solidFill>
                <a:latin typeface="Times New Roman"/>
                <a:ea typeface="Times New Roman"/>
                <a:cs typeface="Times New Roman"/>
                <a:sym typeface="Times New Roman"/>
              </a:rPr>
              <a:t>11</a:t>
            </a:r>
            <a:endParaRPr sz="1200">
              <a:solidFill>
                <a:schemeClr val="dk1"/>
              </a:solidFill>
              <a:latin typeface="Times New Roman"/>
              <a:ea typeface="Times New Roman"/>
              <a:cs typeface="Times New Roman"/>
              <a:sym typeface="Times New Roman"/>
            </a:endParaRPr>
          </a:p>
        </p:txBody>
      </p:sp>
      <p:sp>
        <p:nvSpPr>
          <p:cNvPr id="414" name="Google Shape;414;p45"/>
          <p:cNvSpPr/>
          <p:nvPr/>
        </p:nvSpPr>
        <p:spPr>
          <a:xfrm>
            <a:off x="1049241" y="15216"/>
            <a:ext cx="4749900" cy="4605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IN" sz="2400">
                <a:solidFill>
                  <a:schemeClr val="dk1"/>
                </a:solidFill>
                <a:latin typeface="Calibri"/>
                <a:ea typeface="Calibri"/>
                <a:cs typeface="Calibri"/>
                <a:sym typeface="Calibri"/>
              </a:rPr>
              <a:t>Digital IIR Butterworth Filter Design </a:t>
            </a:r>
            <a:endParaRPr b="1" sz="2400">
              <a:solidFill>
                <a:schemeClr val="dk1"/>
              </a:solidFill>
              <a:latin typeface="Calibri"/>
              <a:ea typeface="Calibri"/>
              <a:cs typeface="Calibri"/>
              <a:sym typeface="Calibri"/>
            </a:endParaRPr>
          </a:p>
        </p:txBody>
      </p:sp>
      <p:pic>
        <p:nvPicPr>
          <p:cNvPr id="415" name="Google Shape;415;p45"/>
          <p:cNvPicPr preferRelativeResize="0"/>
          <p:nvPr/>
        </p:nvPicPr>
        <p:blipFill rotWithShape="1">
          <a:blip r:embed="rId3">
            <a:alphaModFix/>
          </a:blip>
          <a:srcRect b="16827" l="1673" r="2922" t="18483"/>
          <a:stretch/>
        </p:blipFill>
        <p:spPr>
          <a:xfrm>
            <a:off x="5943600" y="71237"/>
            <a:ext cx="2895600" cy="351523"/>
          </a:xfrm>
          <a:prstGeom prst="rect">
            <a:avLst/>
          </a:prstGeom>
          <a:noFill/>
          <a:ln>
            <a:noFill/>
          </a:ln>
        </p:spPr>
      </p:pic>
      <p:sp>
        <p:nvSpPr>
          <p:cNvPr id="416" name="Google Shape;416;p45"/>
          <p:cNvSpPr/>
          <p:nvPr/>
        </p:nvSpPr>
        <p:spPr>
          <a:xfrm>
            <a:off x="228600" y="83463"/>
            <a:ext cx="4953000" cy="4308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2060"/>
              </a:buClr>
              <a:buSzPts val="2200"/>
              <a:buFont typeface="Calibri"/>
              <a:buNone/>
            </a:pPr>
            <a:r>
              <a:rPr b="1" lang="en-IN" sz="2200">
                <a:solidFill>
                  <a:srgbClr val="002060"/>
                </a:solidFill>
                <a:latin typeface="Calibri"/>
                <a:ea typeface="Calibri"/>
                <a:cs typeface="Calibri"/>
                <a:sym typeface="Calibri"/>
              </a:rPr>
              <a:t>Title:</a:t>
            </a:r>
            <a:endParaRPr b="1" sz="2200">
              <a:solidFill>
                <a:srgbClr val="002060"/>
              </a:solidFill>
              <a:latin typeface="Calibri"/>
              <a:ea typeface="Calibri"/>
              <a:cs typeface="Calibri"/>
              <a:sym typeface="Calibri"/>
            </a:endParaRPr>
          </a:p>
        </p:txBody>
      </p:sp>
      <p:sp>
        <p:nvSpPr>
          <p:cNvPr id="417" name="Google Shape;417;p45"/>
          <p:cNvSpPr txBox="1"/>
          <p:nvPr/>
        </p:nvSpPr>
        <p:spPr>
          <a:xfrm>
            <a:off x="-90300" y="1445175"/>
            <a:ext cx="3806100" cy="2068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Clr>
                <a:schemeClr val="dk1"/>
              </a:buClr>
              <a:buSzPts val="1100"/>
              <a:buFont typeface="Arial"/>
              <a:buNone/>
            </a:pPr>
            <a:r>
              <a:rPr b="1" lang="en-IN">
                <a:solidFill>
                  <a:schemeClr val="dk1"/>
                </a:solidFill>
              </a:rPr>
              <a:t>Filter Specification (Butterworth IIR Low-Pass Filter)</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IN" sz="1200">
                <a:solidFill>
                  <a:schemeClr val="dk1"/>
                </a:solidFill>
              </a:rPr>
              <a:t>Filter Type: Butterworth (Low-pass)</a:t>
            </a:r>
            <a:br>
              <a:rPr b="1" lang="en-IN" sz="1200">
                <a:solidFill>
                  <a:schemeClr val="dk1"/>
                </a:solidFill>
              </a:rPr>
            </a:br>
            <a:r>
              <a:rPr b="1" lang="en-IN" sz="1200">
                <a:solidFill>
                  <a:schemeClr val="dk1"/>
                </a:solidFill>
              </a:rPr>
              <a:t> Order: 3</a:t>
            </a:r>
            <a:br>
              <a:rPr b="1" lang="en-IN" sz="1200">
                <a:solidFill>
                  <a:schemeClr val="dk1"/>
                </a:solidFill>
              </a:rPr>
            </a:br>
            <a:r>
              <a:rPr b="1" lang="en-IN" sz="1200">
                <a:solidFill>
                  <a:schemeClr val="dk1"/>
                </a:solidFill>
              </a:rPr>
              <a:t> Passband Ripple: 0 dB</a:t>
            </a:r>
            <a:br>
              <a:rPr b="1" lang="en-IN" sz="1200">
                <a:solidFill>
                  <a:schemeClr val="dk1"/>
                </a:solidFill>
              </a:rPr>
            </a:br>
            <a:r>
              <a:rPr b="1" lang="en-IN" sz="1200">
                <a:solidFill>
                  <a:schemeClr val="dk1"/>
                </a:solidFill>
              </a:rPr>
              <a:t> Stopband Attenuation: 40 dB</a:t>
            </a:r>
            <a:endParaRPr b="1" sz="1200">
              <a:solidFill>
                <a:schemeClr val="dk1"/>
              </a:solidFill>
            </a:endParaRPr>
          </a:p>
          <a:p>
            <a:pPr indent="0" lvl="0" marL="0" rtl="0" algn="l">
              <a:spcBef>
                <a:spcPts val="1200"/>
              </a:spcBef>
              <a:spcAft>
                <a:spcPts val="0"/>
              </a:spcAft>
              <a:buNone/>
            </a:pPr>
            <a:r>
              <a:t/>
            </a:r>
            <a:endParaRPr b="1" sz="1500">
              <a:solidFill>
                <a:schemeClr val="dk1"/>
              </a:solidFill>
              <a:latin typeface="Sora"/>
              <a:ea typeface="Sora"/>
              <a:cs typeface="Sora"/>
              <a:sym typeface="Sora"/>
            </a:endParaRPr>
          </a:p>
        </p:txBody>
      </p:sp>
      <p:pic>
        <p:nvPicPr>
          <p:cNvPr id="418" name="Google Shape;418;p45"/>
          <p:cNvPicPr preferRelativeResize="0"/>
          <p:nvPr/>
        </p:nvPicPr>
        <p:blipFill>
          <a:blip r:embed="rId4">
            <a:alphaModFix/>
          </a:blip>
          <a:stretch>
            <a:fillRect/>
          </a:stretch>
        </p:blipFill>
        <p:spPr>
          <a:xfrm>
            <a:off x="3391475" y="528450"/>
            <a:ext cx="5752524" cy="383501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cxnSp>
        <p:nvCxnSpPr>
          <p:cNvPr id="191" name="Google Shape;191;p28"/>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
        <p:nvSpPr>
          <p:cNvPr id="192" name="Google Shape;192;p28"/>
          <p:cNvSpPr/>
          <p:nvPr/>
        </p:nvSpPr>
        <p:spPr>
          <a:xfrm>
            <a:off x="0" y="4914900"/>
            <a:ext cx="9144000" cy="228600"/>
          </a:xfrm>
          <a:prstGeom prst="rect">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193" name="Google Shape;193;p28"/>
          <p:cNvSpPr txBox="1"/>
          <p:nvPr>
            <p:ph idx="10" type="dt"/>
          </p:nvPr>
        </p:nvSpPr>
        <p:spPr>
          <a:xfrm>
            <a:off x="152400" y="4892278"/>
            <a:ext cx="2514600"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b="1" sz="1100">
              <a:solidFill>
                <a:schemeClr val="dk1"/>
              </a:solidFill>
              <a:latin typeface="Times New Roman"/>
              <a:ea typeface="Times New Roman"/>
              <a:cs typeface="Times New Roman"/>
              <a:sym typeface="Times New Roman"/>
            </a:endParaRPr>
          </a:p>
        </p:txBody>
      </p:sp>
      <p:sp>
        <p:nvSpPr>
          <p:cNvPr id="194" name="Google Shape;194;p28"/>
          <p:cNvSpPr txBox="1"/>
          <p:nvPr>
            <p:ph idx="11" type="ftr"/>
          </p:nvPr>
        </p:nvSpPr>
        <p:spPr>
          <a:xfrm>
            <a:off x="3239069" y="4892278"/>
            <a:ext cx="3352801"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IN" sz="1200">
                <a:solidFill>
                  <a:schemeClr val="dk1"/>
                </a:solidFill>
                <a:latin typeface="Times New Roman"/>
                <a:ea typeface="Times New Roman"/>
                <a:cs typeface="Times New Roman"/>
                <a:sym typeface="Times New Roman"/>
              </a:rPr>
              <a:t>School of  ECE</a:t>
            </a:r>
            <a:endParaRPr b="1" sz="1200">
              <a:solidFill>
                <a:schemeClr val="dk1"/>
              </a:solidFill>
              <a:latin typeface="Times New Roman"/>
              <a:ea typeface="Times New Roman"/>
              <a:cs typeface="Times New Roman"/>
              <a:sym typeface="Times New Roman"/>
            </a:endParaRPr>
          </a:p>
        </p:txBody>
      </p:sp>
      <p:sp>
        <p:nvSpPr>
          <p:cNvPr id="195" name="Google Shape;195;p28"/>
          <p:cNvSpPr txBox="1"/>
          <p:nvPr>
            <p:ph idx="12" type="sldNum"/>
          </p:nvPr>
        </p:nvSpPr>
        <p:spPr>
          <a:xfrm>
            <a:off x="6629400" y="4873068"/>
            <a:ext cx="2057400" cy="273844"/>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sz="1200">
                <a:solidFill>
                  <a:schemeClr val="dk1"/>
                </a:solidFill>
                <a:latin typeface="Times New Roman"/>
                <a:ea typeface="Times New Roman"/>
                <a:cs typeface="Times New Roman"/>
                <a:sym typeface="Times New Roman"/>
              </a:rPr>
              <a:t>2</a:t>
            </a:r>
            <a:endParaRPr sz="1200">
              <a:solidFill>
                <a:schemeClr val="dk1"/>
              </a:solidFill>
              <a:latin typeface="Times New Roman"/>
              <a:ea typeface="Times New Roman"/>
              <a:cs typeface="Times New Roman"/>
              <a:sym typeface="Times New Roman"/>
            </a:endParaRPr>
          </a:p>
        </p:txBody>
      </p:sp>
      <p:sp>
        <p:nvSpPr>
          <p:cNvPr id="196" name="Google Shape;196;p28"/>
          <p:cNvSpPr/>
          <p:nvPr/>
        </p:nvSpPr>
        <p:spPr>
          <a:xfrm>
            <a:off x="1093075" y="68077"/>
            <a:ext cx="12042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2400" u="none" cap="none" strike="noStrike">
                <a:solidFill>
                  <a:schemeClr val="dk1"/>
                </a:solidFill>
                <a:latin typeface="Calibri"/>
                <a:ea typeface="Calibri"/>
                <a:cs typeface="Calibri"/>
                <a:sym typeface="Calibri"/>
              </a:rPr>
              <a:t>Content</a:t>
            </a:r>
            <a:endParaRPr b="0" i="0" sz="2400" u="none" cap="none" strike="noStrike">
              <a:solidFill>
                <a:schemeClr val="dk1"/>
              </a:solidFill>
              <a:latin typeface="Calibri"/>
              <a:ea typeface="Calibri"/>
              <a:cs typeface="Calibri"/>
              <a:sym typeface="Calibri"/>
            </a:endParaRPr>
          </a:p>
        </p:txBody>
      </p:sp>
      <p:sp>
        <p:nvSpPr>
          <p:cNvPr id="197" name="Google Shape;197;p28"/>
          <p:cNvSpPr/>
          <p:nvPr/>
        </p:nvSpPr>
        <p:spPr>
          <a:xfrm>
            <a:off x="304800" y="514350"/>
            <a:ext cx="8839200" cy="44007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1400"/>
              </a:spcBef>
              <a:spcAft>
                <a:spcPts val="0"/>
              </a:spcAft>
              <a:buClr>
                <a:schemeClr val="dk1"/>
              </a:buClr>
              <a:buSzPts val="1100"/>
              <a:buFont typeface="Arial"/>
              <a:buNone/>
            </a:pPr>
            <a:r>
              <a:rPr b="1" lang="en-IN" sz="1300">
                <a:solidFill>
                  <a:schemeClr val="dk1"/>
                </a:solidFill>
              </a:rPr>
              <a:t>Introduction</a:t>
            </a:r>
            <a:endParaRPr b="1" sz="1300">
              <a:solidFill>
                <a:schemeClr val="dk1"/>
              </a:solidFill>
            </a:endParaRPr>
          </a:p>
          <a:p>
            <a:pPr indent="0" lvl="0" marL="0" rtl="0" algn="l">
              <a:lnSpc>
                <a:spcPct val="100000"/>
              </a:lnSpc>
              <a:spcBef>
                <a:spcPts val="1200"/>
              </a:spcBef>
              <a:spcAft>
                <a:spcPts val="0"/>
              </a:spcAft>
              <a:buClr>
                <a:schemeClr val="dk1"/>
              </a:buClr>
              <a:buSzPts val="1100"/>
              <a:buFont typeface="Arial"/>
              <a:buNone/>
            </a:pPr>
            <a:r>
              <a:rPr lang="en-IN" sz="1100">
                <a:solidFill>
                  <a:schemeClr val="dk1"/>
                </a:solidFill>
              </a:rPr>
              <a:t>This project applies basic Digital Signal Processing techniques to enhance an audio signal by transforming it to the frequency domain, removing noise, and reconstructing a cleaner signal using DFT and IDFT.</a:t>
            </a:r>
            <a:endParaRPr sz="1100">
              <a:solidFill>
                <a:schemeClr val="dk1"/>
              </a:solidFill>
            </a:endParaRPr>
          </a:p>
          <a:p>
            <a:pPr indent="0" lvl="0" marL="0" rtl="0" algn="l">
              <a:lnSpc>
                <a:spcPct val="100000"/>
              </a:lnSpc>
              <a:spcBef>
                <a:spcPts val="1400"/>
              </a:spcBef>
              <a:spcAft>
                <a:spcPts val="0"/>
              </a:spcAft>
              <a:buClr>
                <a:schemeClr val="dk1"/>
              </a:buClr>
              <a:buSzPts val="1100"/>
              <a:buFont typeface="Arial"/>
              <a:buNone/>
            </a:pPr>
            <a:r>
              <a:rPr b="1" lang="en-IN" sz="1300">
                <a:solidFill>
                  <a:schemeClr val="dk1"/>
                </a:solidFill>
              </a:rPr>
              <a:t>Overview of Digital Signal Processing in Image Enhancement</a:t>
            </a:r>
            <a:endParaRPr b="1" sz="1300">
              <a:solidFill>
                <a:schemeClr val="dk1"/>
              </a:solidFill>
            </a:endParaRPr>
          </a:p>
          <a:p>
            <a:pPr indent="0" lvl="0" marL="0" rtl="0" algn="l">
              <a:lnSpc>
                <a:spcPct val="100000"/>
              </a:lnSpc>
              <a:spcBef>
                <a:spcPts val="1200"/>
              </a:spcBef>
              <a:spcAft>
                <a:spcPts val="0"/>
              </a:spcAft>
              <a:buClr>
                <a:schemeClr val="dk1"/>
              </a:buClr>
              <a:buSzPts val="1100"/>
              <a:buFont typeface="Arial"/>
              <a:buNone/>
            </a:pPr>
            <a:r>
              <a:rPr lang="en-IN" sz="1100">
                <a:solidFill>
                  <a:schemeClr val="dk1"/>
                </a:solidFill>
              </a:rPr>
              <a:t>Although DSP is widely used in image enhancement, the same principles apply to 1-D audio. Frequency-domain analysis helps isolate noise components and improve signal quality.</a:t>
            </a:r>
            <a:endParaRPr sz="1100">
              <a:solidFill>
                <a:schemeClr val="dk1"/>
              </a:solidFill>
            </a:endParaRPr>
          </a:p>
          <a:p>
            <a:pPr indent="0" lvl="0" marL="0" rtl="0" algn="l">
              <a:lnSpc>
                <a:spcPct val="100000"/>
              </a:lnSpc>
              <a:spcBef>
                <a:spcPts val="1400"/>
              </a:spcBef>
              <a:spcAft>
                <a:spcPts val="0"/>
              </a:spcAft>
              <a:buClr>
                <a:schemeClr val="dk1"/>
              </a:buClr>
              <a:buSzPts val="1100"/>
              <a:buFont typeface="Arial"/>
              <a:buNone/>
            </a:pPr>
            <a:r>
              <a:rPr b="1" lang="en-IN" sz="1300">
                <a:solidFill>
                  <a:schemeClr val="dk1"/>
                </a:solidFill>
              </a:rPr>
              <a:t>Objective of the Project</a:t>
            </a:r>
            <a:endParaRPr b="1" sz="1300">
              <a:solidFill>
                <a:schemeClr val="dk1"/>
              </a:solidFill>
            </a:endParaRPr>
          </a:p>
          <a:p>
            <a:pPr indent="0" lvl="0" marL="0" rtl="0" algn="l">
              <a:lnSpc>
                <a:spcPct val="100000"/>
              </a:lnSpc>
              <a:spcBef>
                <a:spcPts val="1200"/>
              </a:spcBef>
              <a:spcAft>
                <a:spcPts val="0"/>
              </a:spcAft>
              <a:buClr>
                <a:schemeClr val="dk1"/>
              </a:buClr>
              <a:buSzPts val="1100"/>
              <a:buFont typeface="Arial"/>
              <a:buNone/>
            </a:pPr>
            <a:r>
              <a:rPr lang="en-IN" sz="1100">
                <a:solidFill>
                  <a:schemeClr val="dk1"/>
                </a:solidFill>
              </a:rPr>
              <a:t>To manually implement DFT and IDFT, analyze the audio frequency spectrum, remove high-frequency noise, and reconstruct the denoised time-domain signal.</a:t>
            </a:r>
            <a:endParaRPr sz="1100">
              <a:solidFill>
                <a:schemeClr val="dk1"/>
              </a:solidFill>
            </a:endParaRPr>
          </a:p>
          <a:p>
            <a:pPr indent="0" lvl="0" marL="0" rtl="0" algn="l">
              <a:lnSpc>
                <a:spcPct val="100000"/>
              </a:lnSpc>
              <a:spcBef>
                <a:spcPts val="1400"/>
              </a:spcBef>
              <a:spcAft>
                <a:spcPts val="0"/>
              </a:spcAft>
              <a:buClr>
                <a:schemeClr val="dk1"/>
              </a:buClr>
              <a:buSzPts val="1100"/>
              <a:buFont typeface="Arial"/>
              <a:buNone/>
            </a:pPr>
            <a:r>
              <a:rPr b="1" lang="en-IN" sz="1300">
                <a:solidFill>
                  <a:schemeClr val="dk1"/>
                </a:solidFill>
              </a:rPr>
              <a:t>Problem Statement</a:t>
            </a:r>
            <a:endParaRPr b="1" sz="1300">
              <a:solidFill>
                <a:schemeClr val="dk1"/>
              </a:solidFill>
            </a:endParaRPr>
          </a:p>
          <a:p>
            <a:pPr indent="0" lvl="0" marL="0" rtl="0" algn="l">
              <a:lnSpc>
                <a:spcPct val="100000"/>
              </a:lnSpc>
              <a:spcBef>
                <a:spcPts val="1200"/>
              </a:spcBef>
              <a:spcAft>
                <a:spcPts val="0"/>
              </a:spcAft>
              <a:buClr>
                <a:schemeClr val="dk1"/>
              </a:buClr>
              <a:buSzPts val="1100"/>
              <a:buFont typeface="Arial"/>
              <a:buNone/>
            </a:pPr>
            <a:r>
              <a:rPr lang="en-IN" sz="1100">
                <a:solidFill>
                  <a:schemeClr val="dk1"/>
                </a:solidFill>
              </a:rPr>
              <a:t>Audio recordings often contain high-frequency noise from the environment or electronic interference. The challenge is to reduce this noise while preserving the original audio content.</a:t>
            </a:r>
            <a:endParaRPr sz="1100">
              <a:solidFill>
                <a:schemeClr val="dk1"/>
              </a:solidFill>
            </a:endParaRPr>
          </a:p>
          <a:p>
            <a:pPr indent="0" lvl="0" marL="0" rtl="0" algn="l">
              <a:lnSpc>
                <a:spcPct val="100000"/>
              </a:lnSpc>
              <a:spcBef>
                <a:spcPts val="1400"/>
              </a:spcBef>
              <a:spcAft>
                <a:spcPts val="0"/>
              </a:spcAft>
              <a:buClr>
                <a:schemeClr val="dk1"/>
              </a:buClr>
              <a:buSzPts val="1100"/>
              <a:buFont typeface="Arial"/>
              <a:buNone/>
            </a:pPr>
            <a:r>
              <a:rPr b="1" lang="en-IN" sz="1300">
                <a:solidFill>
                  <a:schemeClr val="dk1"/>
                </a:solidFill>
              </a:rPr>
              <a:t>Why Denoising and Colorization Are Important in Image Processing</a:t>
            </a:r>
            <a:endParaRPr b="1" sz="1300">
              <a:solidFill>
                <a:schemeClr val="dk1"/>
              </a:solidFill>
            </a:endParaRPr>
          </a:p>
          <a:p>
            <a:pPr indent="0" lvl="0" marL="0" rtl="0" algn="l">
              <a:lnSpc>
                <a:spcPct val="100000"/>
              </a:lnSpc>
              <a:spcBef>
                <a:spcPts val="1200"/>
              </a:spcBef>
              <a:spcAft>
                <a:spcPts val="0"/>
              </a:spcAft>
              <a:buClr>
                <a:schemeClr val="dk1"/>
              </a:buClr>
              <a:buSzPts val="1100"/>
              <a:buFont typeface="Arial"/>
              <a:buNone/>
            </a:pPr>
            <a:r>
              <a:rPr lang="en-IN" sz="1100">
                <a:solidFill>
                  <a:schemeClr val="dk1"/>
                </a:solidFill>
              </a:rPr>
              <a:t>Denoising is essential in both images and audio to improve clarity and usability. Colorization applies to images, while in audio our “restoration” is performed through IDFT to recover the clean waveform.</a:t>
            </a:r>
            <a:endParaRPr sz="1100">
              <a:solidFill>
                <a:schemeClr val="dk1"/>
              </a:solidFill>
            </a:endParaRPr>
          </a:p>
          <a:p>
            <a:pPr indent="0" lvl="0" marL="0" rtl="0" algn="l">
              <a:lnSpc>
                <a:spcPct val="100000"/>
              </a:lnSpc>
              <a:spcBef>
                <a:spcPts val="1200"/>
              </a:spcBef>
              <a:spcAft>
                <a:spcPts val="1200"/>
              </a:spcAft>
              <a:buNone/>
            </a:pPr>
            <a:r>
              <a:t/>
            </a:r>
            <a:endParaRPr sz="2100">
              <a:solidFill>
                <a:schemeClr val="dk1"/>
              </a:solidFill>
              <a:latin typeface="Calibri"/>
              <a:ea typeface="Calibri"/>
              <a:cs typeface="Calibri"/>
              <a:sym typeface="Calibri"/>
            </a:endParaRPr>
          </a:p>
        </p:txBody>
      </p:sp>
      <p:pic>
        <p:nvPicPr>
          <p:cNvPr id="198" name="Google Shape;198;p28"/>
          <p:cNvPicPr preferRelativeResize="0"/>
          <p:nvPr/>
        </p:nvPicPr>
        <p:blipFill rotWithShape="1">
          <a:blip r:embed="rId3">
            <a:alphaModFix/>
          </a:blip>
          <a:srcRect b="16827" l="1673" r="2922" t="18483"/>
          <a:stretch/>
        </p:blipFill>
        <p:spPr>
          <a:xfrm>
            <a:off x="5943600" y="71237"/>
            <a:ext cx="2895600" cy="351523"/>
          </a:xfrm>
          <a:prstGeom prst="rect">
            <a:avLst/>
          </a:prstGeom>
          <a:noFill/>
          <a:ln>
            <a:noFill/>
          </a:ln>
        </p:spPr>
      </p:pic>
      <p:sp>
        <p:nvSpPr>
          <p:cNvPr id="199" name="Google Shape;199;p28"/>
          <p:cNvSpPr/>
          <p:nvPr/>
        </p:nvSpPr>
        <p:spPr>
          <a:xfrm>
            <a:off x="228600" y="83463"/>
            <a:ext cx="4953000" cy="4308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2060"/>
              </a:buClr>
              <a:buSzPts val="2200"/>
              <a:buFont typeface="Calibri"/>
              <a:buNone/>
            </a:pPr>
            <a:r>
              <a:rPr b="1" lang="en-IN" sz="2200">
                <a:solidFill>
                  <a:srgbClr val="002060"/>
                </a:solidFill>
                <a:latin typeface="Calibri"/>
                <a:ea typeface="Calibri"/>
                <a:cs typeface="Calibri"/>
                <a:sym typeface="Calibri"/>
              </a:rPr>
              <a:t>Title:</a:t>
            </a:r>
            <a:endParaRPr b="1" sz="2200">
              <a:solidFill>
                <a:srgbClr val="002060"/>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cxnSp>
        <p:nvCxnSpPr>
          <p:cNvPr id="423" name="Google Shape;423;p46"/>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
        <p:nvSpPr>
          <p:cNvPr id="424" name="Google Shape;424;p46"/>
          <p:cNvSpPr/>
          <p:nvPr/>
        </p:nvSpPr>
        <p:spPr>
          <a:xfrm>
            <a:off x="0" y="4914900"/>
            <a:ext cx="9144000" cy="228600"/>
          </a:xfrm>
          <a:prstGeom prst="rect">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425" name="Google Shape;425;p46"/>
          <p:cNvSpPr txBox="1"/>
          <p:nvPr>
            <p:ph idx="10" type="dt"/>
          </p:nvPr>
        </p:nvSpPr>
        <p:spPr>
          <a:xfrm>
            <a:off x="152400" y="4892278"/>
            <a:ext cx="2514600"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b="1" sz="1100">
              <a:solidFill>
                <a:schemeClr val="dk1"/>
              </a:solidFill>
              <a:latin typeface="Times New Roman"/>
              <a:ea typeface="Times New Roman"/>
              <a:cs typeface="Times New Roman"/>
              <a:sym typeface="Times New Roman"/>
            </a:endParaRPr>
          </a:p>
        </p:txBody>
      </p:sp>
      <p:sp>
        <p:nvSpPr>
          <p:cNvPr id="426" name="Google Shape;426;p46"/>
          <p:cNvSpPr txBox="1"/>
          <p:nvPr>
            <p:ph idx="11" type="ftr"/>
          </p:nvPr>
        </p:nvSpPr>
        <p:spPr>
          <a:xfrm>
            <a:off x="3239069" y="4892278"/>
            <a:ext cx="3352801"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IN" sz="1200">
                <a:solidFill>
                  <a:schemeClr val="dk1"/>
                </a:solidFill>
                <a:latin typeface="Times New Roman"/>
                <a:ea typeface="Times New Roman"/>
                <a:cs typeface="Times New Roman"/>
                <a:sym typeface="Times New Roman"/>
              </a:rPr>
              <a:t>School of  ECE</a:t>
            </a:r>
            <a:endParaRPr b="1" sz="1200">
              <a:solidFill>
                <a:schemeClr val="dk1"/>
              </a:solidFill>
              <a:latin typeface="Times New Roman"/>
              <a:ea typeface="Times New Roman"/>
              <a:cs typeface="Times New Roman"/>
              <a:sym typeface="Times New Roman"/>
            </a:endParaRPr>
          </a:p>
        </p:txBody>
      </p:sp>
      <p:sp>
        <p:nvSpPr>
          <p:cNvPr id="427" name="Google Shape;427;p46"/>
          <p:cNvSpPr txBox="1"/>
          <p:nvPr>
            <p:ph idx="12" type="sldNum"/>
          </p:nvPr>
        </p:nvSpPr>
        <p:spPr>
          <a:xfrm>
            <a:off x="6629400" y="4873068"/>
            <a:ext cx="2057400" cy="273844"/>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sz="1200">
                <a:solidFill>
                  <a:schemeClr val="dk1"/>
                </a:solidFill>
                <a:latin typeface="Times New Roman"/>
                <a:ea typeface="Times New Roman"/>
                <a:cs typeface="Times New Roman"/>
                <a:sym typeface="Times New Roman"/>
              </a:rPr>
              <a:t>11</a:t>
            </a:r>
            <a:endParaRPr sz="1200">
              <a:solidFill>
                <a:schemeClr val="dk1"/>
              </a:solidFill>
              <a:latin typeface="Times New Roman"/>
              <a:ea typeface="Times New Roman"/>
              <a:cs typeface="Times New Roman"/>
              <a:sym typeface="Times New Roman"/>
            </a:endParaRPr>
          </a:p>
        </p:txBody>
      </p:sp>
      <p:sp>
        <p:nvSpPr>
          <p:cNvPr id="428" name="Google Shape;428;p46"/>
          <p:cNvSpPr/>
          <p:nvPr/>
        </p:nvSpPr>
        <p:spPr>
          <a:xfrm>
            <a:off x="1085801" y="-9"/>
            <a:ext cx="4545300" cy="4605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IN" sz="2400">
                <a:solidFill>
                  <a:schemeClr val="dk1"/>
                </a:solidFill>
                <a:latin typeface="Calibri"/>
                <a:ea typeface="Calibri"/>
                <a:cs typeface="Calibri"/>
                <a:sym typeface="Calibri"/>
              </a:rPr>
              <a:t>Digital IIR Chebyshev Filter Design </a:t>
            </a:r>
            <a:endParaRPr b="1" sz="2400">
              <a:solidFill>
                <a:schemeClr val="dk1"/>
              </a:solidFill>
              <a:latin typeface="Calibri"/>
              <a:ea typeface="Calibri"/>
              <a:cs typeface="Calibri"/>
              <a:sym typeface="Calibri"/>
            </a:endParaRPr>
          </a:p>
        </p:txBody>
      </p:sp>
      <p:pic>
        <p:nvPicPr>
          <p:cNvPr id="429" name="Google Shape;429;p46"/>
          <p:cNvPicPr preferRelativeResize="0"/>
          <p:nvPr/>
        </p:nvPicPr>
        <p:blipFill rotWithShape="1">
          <a:blip r:embed="rId3">
            <a:alphaModFix/>
          </a:blip>
          <a:srcRect b="16827" l="1673" r="2922" t="18483"/>
          <a:stretch/>
        </p:blipFill>
        <p:spPr>
          <a:xfrm>
            <a:off x="5943600" y="71237"/>
            <a:ext cx="2895600" cy="351523"/>
          </a:xfrm>
          <a:prstGeom prst="rect">
            <a:avLst/>
          </a:prstGeom>
          <a:noFill/>
          <a:ln>
            <a:noFill/>
          </a:ln>
        </p:spPr>
      </p:pic>
      <p:sp>
        <p:nvSpPr>
          <p:cNvPr id="430" name="Google Shape;430;p46"/>
          <p:cNvSpPr/>
          <p:nvPr/>
        </p:nvSpPr>
        <p:spPr>
          <a:xfrm>
            <a:off x="228600" y="83463"/>
            <a:ext cx="4953000" cy="4308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2060"/>
              </a:buClr>
              <a:buSzPts val="2200"/>
              <a:buFont typeface="Calibri"/>
              <a:buNone/>
            </a:pPr>
            <a:r>
              <a:rPr b="1" lang="en-IN" sz="2200">
                <a:solidFill>
                  <a:srgbClr val="002060"/>
                </a:solidFill>
                <a:latin typeface="Calibri"/>
                <a:ea typeface="Calibri"/>
                <a:cs typeface="Calibri"/>
                <a:sym typeface="Calibri"/>
              </a:rPr>
              <a:t>Title:</a:t>
            </a:r>
            <a:endParaRPr b="1" sz="2200">
              <a:solidFill>
                <a:srgbClr val="002060"/>
              </a:solidFill>
              <a:latin typeface="Calibri"/>
              <a:ea typeface="Calibri"/>
              <a:cs typeface="Calibri"/>
              <a:sym typeface="Calibri"/>
            </a:endParaRPr>
          </a:p>
        </p:txBody>
      </p:sp>
      <p:pic>
        <p:nvPicPr>
          <p:cNvPr id="431" name="Google Shape;431;p46"/>
          <p:cNvPicPr preferRelativeResize="0"/>
          <p:nvPr/>
        </p:nvPicPr>
        <p:blipFill>
          <a:blip r:embed="rId4">
            <a:alphaModFix/>
          </a:blip>
          <a:stretch>
            <a:fillRect/>
          </a:stretch>
        </p:blipFill>
        <p:spPr>
          <a:xfrm>
            <a:off x="3601100" y="490700"/>
            <a:ext cx="5453848" cy="4073127"/>
          </a:xfrm>
          <a:prstGeom prst="rect">
            <a:avLst/>
          </a:prstGeom>
          <a:noFill/>
          <a:ln>
            <a:noFill/>
          </a:ln>
        </p:spPr>
      </p:pic>
      <p:sp>
        <p:nvSpPr>
          <p:cNvPr id="432" name="Google Shape;432;p46"/>
          <p:cNvSpPr txBox="1"/>
          <p:nvPr/>
        </p:nvSpPr>
        <p:spPr>
          <a:xfrm>
            <a:off x="0" y="1494425"/>
            <a:ext cx="36831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IN">
                <a:latin typeface="Sora"/>
                <a:ea typeface="Sora"/>
                <a:cs typeface="Sora"/>
                <a:sym typeface="Sora"/>
              </a:rPr>
              <a:t>Filter Type: Chebyshev Type I (Low-pass)</a:t>
            </a:r>
            <a:endParaRPr>
              <a:latin typeface="Sora"/>
              <a:ea typeface="Sora"/>
              <a:cs typeface="Sora"/>
              <a:sym typeface="Sora"/>
            </a:endParaRPr>
          </a:p>
          <a:p>
            <a:pPr indent="0" lvl="0" marL="0" rtl="0" algn="l">
              <a:spcBef>
                <a:spcPts val="0"/>
              </a:spcBef>
              <a:spcAft>
                <a:spcPts val="0"/>
              </a:spcAft>
              <a:buNone/>
            </a:pPr>
            <a:r>
              <a:rPr lang="en-IN">
                <a:latin typeface="Sora"/>
                <a:ea typeface="Sora"/>
                <a:cs typeface="Sora"/>
                <a:sym typeface="Sora"/>
              </a:rPr>
              <a:t>Order = 3 | Passband Ripple = 0.5 dB | Stopband Attenuation = 40 dB</a:t>
            </a:r>
            <a:endParaRPr>
              <a:latin typeface="Sora"/>
              <a:ea typeface="Sora"/>
              <a:cs typeface="Sora"/>
              <a:sym typeface="Sora"/>
            </a:endParaRPr>
          </a:p>
          <a:p>
            <a:pPr indent="0" lvl="0" marL="0" rtl="0" algn="l">
              <a:spcBef>
                <a:spcPts val="0"/>
              </a:spcBef>
              <a:spcAft>
                <a:spcPts val="0"/>
              </a:spcAft>
              <a:buNone/>
            </a:pPr>
            <a:r>
              <a:t/>
            </a:r>
            <a:endParaRPr>
              <a:latin typeface="Sora"/>
              <a:ea typeface="Sora"/>
              <a:cs typeface="Sora"/>
              <a:sym typeface="Sor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cxnSp>
        <p:nvCxnSpPr>
          <p:cNvPr id="437" name="Google Shape;437;p47"/>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
        <p:nvSpPr>
          <p:cNvPr id="438" name="Google Shape;438;p47"/>
          <p:cNvSpPr/>
          <p:nvPr/>
        </p:nvSpPr>
        <p:spPr>
          <a:xfrm>
            <a:off x="0" y="4914900"/>
            <a:ext cx="9144000" cy="228600"/>
          </a:xfrm>
          <a:prstGeom prst="rect">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439" name="Google Shape;439;p47"/>
          <p:cNvSpPr txBox="1"/>
          <p:nvPr>
            <p:ph idx="10" type="dt"/>
          </p:nvPr>
        </p:nvSpPr>
        <p:spPr>
          <a:xfrm>
            <a:off x="152400" y="4892278"/>
            <a:ext cx="2514600"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b="1" sz="1100">
              <a:solidFill>
                <a:schemeClr val="dk1"/>
              </a:solidFill>
              <a:latin typeface="Times New Roman"/>
              <a:ea typeface="Times New Roman"/>
              <a:cs typeface="Times New Roman"/>
              <a:sym typeface="Times New Roman"/>
            </a:endParaRPr>
          </a:p>
        </p:txBody>
      </p:sp>
      <p:sp>
        <p:nvSpPr>
          <p:cNvPr id="440" name="Google Shape;440;p47"/>
          <p:cNvSpPr txBox="1"/>
          <p:nvPr>
            <p:ph idx="11" type="ftr"/>
          </p:nvPr>
        </p:nvSpPr>
        <p:spPr>
          <a:xfrm>
            <a:off x="3239069" y="4892278"/>
            <a:ext cx="3352801"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IN" sz="1200">
                <a:solidFill>
                  <a:schemeClr val="dk1"/>
                </a:solidFill>
                <a:latin typeface="Times New Roman"/>
                <a:ea typeface="Times New Roman"/>
                <a:cs typeface="Times New Roman"/>
                <a:sym typeface="Times New Roman"/>
              </a:rPr>
              <a:t>School of  ECE</a:t>
            </a:r>
            <a:endParaRPr b="1" sz="1200">
              <a:solidFill>
                <a:schemeClr val="dk1"/>
              </a:solidFill>
              <a:latin typeface="Times New Roman"/>
              <a:ea typeface="Times New Roman"/>
              <a:cs typeface="Times New Roman"/>
              <a:sym typeface="Times New Roman"/>
            </a:endParaRPr>
          </a:p>
        </p:txBody>
      </p:sp>
      <p:sp>
        <p:nvSpPr>
          <p:cNvPr id="441" name="Google Shape;441;p47"/>
          <p:cNvSpPr txBox="1"/>
          <p:nvPr>
            <p:ph idx="12" type="sldNum"/>
          </p:nvPr>
        </p:nvSpPr>
        <p:spPr>
          <a:xfrm>
            <a:off x="6629400" y="4873068"/>
            <a:ext cx="2057400" cy="273844"/>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sz="1200">
                <a:solidFill>
                  <a:schemeClr val="dk1"/>
                </a:solidFill>
                <a:latin typeface="Times New Roman"/>
                <a:ea typeface="Times New Roman"/>
                <a:cs typeface="Times New Roman"/>
                <a:sym typeface="Times New Roman"/>
              </a:rPr>
              <a:t>12</a:t>
            </a:r>
            <a:endParaRPr sz="1200">
              <a:solidFill>
                <a:schemeClr val="dk1"/>
              </a:solidFill>
              <a:latin typeface="Times New Roman"/>
              <a:ea typeface="Times New Roman"/>
              <a:cs typeface="Times New Roman"/>
              <a:sym typeface="Times New Roman"/>
            </a:endParaRPr>
          </a:p>
        </p:txBody>
      </p:sp>
      <p:sp>
        <p:nvSpPr>
          <p:cNvPr id="442" name="Google Shape;442;p47"/>
          <p:cNvSpPr/>
          <p:nvPr/>
        </p:nvSpPr>
        <p:spPr>
          <a:xfrm>
            <a:off x="1240658" y="-9"/>
            <a:ext cx="31914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IN" sz="2400">
                <a:solidFill>
                  <a:schemeClr val="dk1"/>
                </a:solidFill>
                <a:latin typeface="Calibri"/>
                <a:ea typeface="Calibri"/>
                <a:cs typeface="Calibri"/>
                <a:sym typeface="Calibri"/>
              </a:rPr>
              <a:t>Digital FIR Filter Design </a:t>
            </a:r>
            <a:endParaRPr b="1" sz="2400">
              <a:solidFill>
                <a:schemeClr val="dk1"/>
              </a:solidFill>
              <a:latin typeface="Calibri"/>
              <a:ea typeface="Calibri"/>
              <a:cs typeface="Calibri"/>
              <a:sym typeface="Calibri"/>
            </a:endParaRPr>
          </a:p>
        </p:txBody>
      </p:sp>
      <p:pic>
        <p:nvPicPr>
          <p:cNvPr id="443" name="Google Shape;443;p47"/>
          <p:cNvPicPr preferRelativeResize="0"/>
          <p:nvPr/>
        </p:nvPicPr>
        <p:blipFill rotWithShape="1">
          <a:blip r:embed="rId3">
            <a:alphaModFix/>
          </a:blip>
          <a:srcRect b="16827" l="1673" r="2922" t="18483"/>
          <a:stretch/>
        </p:blipFill>
        <p:spPr>
          <a:xfrm>
            <a:off x="5943600" y="71237"/>
            <a:ext cx="2895600" cy="351523"/>
          </a:xfrm>
          <a:prstGeom prst="rect">
            <a:avLst/>
          </a:prstGeom>
          <a:noFill/>
          <a:ln>
            <a:noFill/>
          </a:ln>
        </p:spPr>
      </p:pic>
      <p:sp>
        <p:nvSpPr>
          <p:cNvPr id="444" name="Google Shape;444;p47"/>
          <p:cNvSpPr/>
          <p:nvPr/>
        </p:nvSpPr>
        <p:spPr>
          <a:xfrm>
            <a:off x="228600" y="83463"/>
            <a:ext cx="4953000" cy="4308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2060"/>
              </a:buClr>
              <a:buSzPts val="2200"/>
              <a:buFont typeface="Calibri"/>
              <a:buNone/>
            </a:pPr>
            <a:r>
              <a:rPr b="1" lang="en-IN" sz="2200">
                <a:solidFill>
                  <a:srgbClr val="002060"/>
                </a:solidFill>
                <a:latin typeface="Calibri"/>
                <a:ea typeface="Calibri"/>
                <a:cs typeface="Calibri"/>
                <a:sym typeface="Calibri"/>
              </a:rPr>
              <a:t>Title:</a:t>
            </a:r>
            <a:endParaRPr b="1" sz="2200">
              <a:solidFill>
                <a:srgbClr val="002060"/>
              </a:solidFill>
              <a:latin typeface="Calibri"/>
              <a:ea typeface="Calibri"/>
              <a:cs typeface="Calibri"/>
              <a:sym typeface="Calibri"/>
            </a:endParaRPr>
          </a:p>
        </p:txBody>
      </p:sp>
      <p:sp>
        <p:nvSpPr>
          <p:cNvPr id="445" name="Google Shape;445;p47"/>
          <p:cNvSpPr txBox="1"/>
          <p:nvPr/>
        </p:nvSpPr>
        <p:spPr>
          <a:xfrm>
            <a:off x="0" y="528450"/>
            <a:ext cx="9144000" cy="4724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Clr>
                <a:schemeClr val="dk1"/>
              </a:buClr>
              <a:buSzPts val="1100"/>
              <a:buFont typeface="Arial"/>
              <a:buNone/>
            </a:pPr>
            <a:r>
              <a:rPr b="1" lang="en-IN" sz="1300">
                <a:solidFill>
                  <a:schemeClr val="dk1"/>
                </a:solidFill>
              </a:rPr>
              <a:t>1️⃣ Input Signal (Time Domain)</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IN" sz="1100">
                <a:solidFill>
                  <a:schemeClr val="dk1"/>
                </a:solidFill>
              </a:rPr>
              <a:t>A 1-D audio waveform containing </a:t>
            </a:r>
            <a:r>
              <a:rPr b="1" lang="en-IN" sz="1100">
                <a:solidFill>
                  <a:schemeClr val="dk1"/>
                </a:solidFill>
              </a:rPr>
              <a:t>two sinusoidal components</a:t>
            </a:r>
            <a:r>
              <a:rPr lang="en-IN" sz="1100">
                <a:solidFill>
                  <a:schemeClr val="dk1"/>
                </a:solidFill>
              </a:rPr>
              <a:t> (example: </a:t>
            </a:r>
            <a:r>
              <a:rPr b="1" lang="en-IN" sz="1100">
                <a:solidFill>
                  <a:schemeClr val="dk1"/>
                </a:solidFill>
              </a:rPr>
              <a:t>100 Hz + 300 Hz</a:t>
            </a:r>
            <a:r>
              <a:rPr lang="en-IN" sz="1100">
                <a:solidFill>
                  <a:schemeClr val="dk1"/>
                </a:solidFill>
              </a:rPr>
              <a:t>) mixed with </a:t>
            </a:r>
            <a:r>
              <a:rPr b="1" lang="en-IN" sz="1100">
                <a:solidFill>
                  <a:schemeClr val="dk1"/>
                </a:solidFill>
              </a:rPr>
              <a:t>Gaussian noise</a:t>
            </a:r>
            <a:r>
              <a:rPr lang="en-IN" sz="1100">
                <a:solidFill>
                  <a:schemeClr val="dk1"/>
                </a:solidFill>
              </a:rPr>
              <a:t>.</a:t>
            </a:r>
            <a:br>
              <a:rPr lang="en-IN" sz="1100">
                <a:solidFill>
                  <a:schemeClr val="dk1"/>
                </a:solidFill>
              </a:rPr>
            </a:br>
            <a:r>
              <a:rPr lang="en-IN" sz="1100">
                <a:solidFill>
                  <a:schemeClr val="dk1"/>
                </a:solidFill>
              </a:rPr>
              <a:t> Shows the noisy signal that will be processed by the FIR low-pass filter.</a:t>
            </a:r>
            <a:endParaRPr sz="11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IN" sz="1300">
                <a:solidFill>
                  <a:schemeClr val="dk1"/>
                </a:solidFill>
              </a:rPr>
              <a:t>2️⃣ Frequency Spectrum of Input (FFT Plot)</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IN" sz="1100">
                <a:solidFill>
                  <a:schemeClr val="dk1"/>
                </a:solidFill>
              </a:rPr>
              <a:t>Magnitude spectrum shows </a:t>
            </a:r>
            <a:r>
              <a:rPr b="1" lang="en-IN" sz="1100">
                <a:solidFill>
                  <a:schemeClr val="dk1"/>
                </a:solidFill>
              </a:rPr>
              <a:t>two clear peaks</a:t>
            </a:r>
            <a:r>
              <a:rPr lang="en-IN" sz="1100">
                <a:solidFill>
                  <a:schemeClr val="dk1"/>
                </a:solidFill>
              </a:rPr>
              <a:t> at the main frequencies and a wide spread of noise at higher frequencies.</a:t>
            </a:r>
            <a:br>
              <a:rPr lang="en-IN" sz="1100">
                <a:solidFill>
                  <a:schemeClr val="dk1"/>
                </a:solidFill>
              </a:rPr>
            </a:br>
            <a:r>
              <a:rPr lang="en-IN" sz="1100">
                <a:solidFill>
                  <a:schemeClr val="dk1"/>
                </a:solidFill>
              </a:rPr>
              <a:t> Helps visualize where </a:t>
            </a:r>
            <a:r>
              <a:rPr b="1" lang="en-IN" sz="1100">
                <a:solidFill>
                  <a:schemeClr val="dk1"/>
                </a:solidFill>
              </a:rPr>
              <a:t>unwanted high-frequency noise</a:t>
            </a:r>
            <a:r>
              <a:rPr lang="en-IN" sz="1100">
                <a:solidFill>
                  <a:schemeClr val="dk1"/>
                </a:solidFill>
              </a:rPr>
              <a:t> is located before filtering.</a:t>
            </a:r>
            <a:endParaRPr sz="11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IN" sz="1300">
                <a:solidFill>
                  <a:schemeClr val="dk1"/>
                </a:solidFill>
              </a:rPr>
              <a:t>3️⃣ Rectangular Window (Time Domain Representation)</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IN" sz="1100">
                <a:solidFill>
                  <a:schemeClr val="dk1"/>
                </a:solidFill>
              </a:rPr>
              <a:t>A simple block-shaped pulse where all values are </a:t>
            </a:r>
            <a:r>
              <a:rPr b="1" lang="en-IN" sz="1100">
                <a:solidFill>
                  <a:schemeClr val="dk1"/>
                </a:solidFill>
              </a:rPr>
              <a:t>equal to 1 across the window length</a:t>
            </a:r>
            <a:r>
              <a:rPr lang="en-IN" sz="1100">
                <a:solidFill>
                  <a:schemeClr val="dk1"/>
                </a:solidFill>
              </a:rPr>
              <a:t>.</a:t>
            </a:r>
            <a:br>
              <a:rPr lang="en-IN" sz="1100">
                <a:solidFill>
                  <a:schemeClr val="dk1"/>
                </a:solidFill>
              </a:rPr>
            </a:br>
            <a:r>
              <a:rPr lang="en-IN" sz="1100">
                <a:solidFill>
                  <a:schemeClr val="dk1"/>
                </a:solidFill>
              </a:rPr>
              <a:t> Used for designing the FIR filter through the </a:t>
            </a:r>
            <a:r>
              <a:rPr b="1" lang="en-IN" sz="1100">
                <a:solidFill>
                  <a:schemeClr val="dk1"/>
                </a:solidFill>
              </a:rPr>
              <a:t>windowing method</a:t>
            </a:r>
            <a:r>
              <a:rPr lang="en-IN" sz="1100">
                <a:solidFill>
                  <a:schemeClr val="dk1"/>
                </a:solidFill>
              </a:rPr>
              <a:t>.</a:t>
            </a:r>
            <a:br>
              <a:rPr lang="en-IN" sz="1100">
                <a:solidFill>
                  <a:schemeClr val="dk1"/>
                </a:solidFill>
              </a:rPr>
            </a:br>
            <a:r>
              <a:rPr lang="en-IN" sz="1100">
                <a:solidFill>
                  <a:schemeClr val="dk1"/>
                </a:solidFill>
              </a:rPr>
              <a:t> Label: </a:t>
            </a:r>
            <a:r>
              <a:rPr b="1" lang="en-IN" sz="1100">
                <a:solidFill>
                  <a:schemeClr val="dk1"/>
                </a:solidFill>
              </a:rPr>
              <a:t>“Rectangular Window – used in FIR LPF design.”</a:t>
            </a:r>
            <a:endParaRPr b="1" sz="11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IN" sz="1300">
                <a:solidFill>
                  <a:schemeClr val="dk1"/>
                </a:solidFill>
              </a:rPr>
              <a:t>4️⃣ Frequency Response of FIR Filter (Magnitude in dB)</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IN" sz="1100">
                <a:solidFill>
                  <a:schemeClr val="dk1"/>
                </a:solidFill>
              </a:rPr>
              <a:t>Shows the typical </a:t>
            </a:r>
            <a:r>
              <a:rPr b="1" lang="en-IN" sz="1100">
                <a:solidFill>
                  <a:schemeClr val="dk1"/>
                </a:solidFill>
              </a:rPr>
              <a:t>main lobe and strong side lobes</a:t>
            </a:r>
            <a:r>
              <a:rPr lang="en-IN" sz="1100">
                <a:solidFill>
                  <a:schemeClr val="dk1"/>
                </a:solidFill>
              </a:rPr>
              <a:t> associated with rectangular windows.</a:t>
            </a:r>
            <a:br>
              <a:rPr lang="en-IN" sz="1100">
                <a:solidFill>
                  <a:schemeClr val="dk1"/>
                </a:solidFill>
              </a:rPr>
            </a:br>
            <a:r>
              <a:rPr lang="en-IN" sz="1100">
                <a:solidFill>
                  <a:schemeClr val="dk1"/>
                </a:solidFill>
              </a:rPr>
              <a:t> Cutoff frequency clearly marked (e.g., </a:t>
            </a:r>
            <a:r>
              <a:rPr b="1" lang="en-IN" sz="1100">
                <a:solidFill>
                  <a:schemeClr val="dk1"/>
                </a:solidFill>
              </a:rPr>
              <a:t>fc = 150 Hz</a:t>
            </a:r>
            <a:r>
              <a:rPr lang="en-IN" sz="1100">
                <a:solidFill>
                  <a:schemeClr val="dk1"/>
                </a:solidFill>
              </a:rPr>
              <a:t>).</a:t>
            </a:r>
            <a:br>
              <a:rPr lang="en-IN" sz="1100">
                <a:solidFill>
                  <a:schemeClr val="dk1"/>
                </a:solidFill>
              </a:rPr>
            </a:br>
            <a:r>
              <a:rPr lang="en-IN" sz="1100">
                <a:solidFill>
                  <a:schemeClr val="dk1"/>
                </a:solidFill>
              </a:rPr>
              <a:t> Highlights how the filter passes low frequencies while attenuating high-frequency noise — though with </a:t>
            </a:r>
            <a:r>
              <a:rPr b="1" lang="en-IN" sz="1100">
                <a:solidFill>
                  <a:schemeClr val="dk1"/>
                </a:solidFill>
              </a:rPr>
              <a:t>higher sidelobe leakage</a:t>
            </a:r>
            <a:r>
              <a:rPr lang="en-IN" sz="1100">
                <a:solidFill>
                  <a:schemeClr val="dk1"/>
                </a:solidFill>
              </a:rPr>
              <a:t> due to the rectangular window.</a:t>
            </a:r>
            <a:endParaRPr sz="1100">
              <a:solidFill>
                <a:schemeClr val="dk1"/>
              </a:solidFill>
            </a:endParaRPr>
          </a:p>
          <a:p>
            <a:pPr indent="0" lvl="0" marL="0" rtl="0" algn="l">
              <a:lnSpc>
                <a:spcPct val="115000"/>
              </a:lnSpc>
              <a:spcBef>
                <a:spcPts val="1200"/>
              </a:spcBef>
              <a:spcAft>
                <a:spcPts val="1200"/>
              </a:spcAft>
              <a:buNone/>
            </a:pPr>
            <a:r>
              <a:t/>
            </a:r>
            <a:endParaRPr b="1" sz="1100">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cxnSp>
        <p:nvCxnSpPr>
          <p:cNvPr id="450" name="Google Shape;450;p48"/>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
        <p:nvSpPr>
          <p:cNvPr id="451" name="Google Shape;451;p48"/>
          <p:cNvSpPr/>
          <p:nvPr/>
        </p:nvSpPr>
        <p:spPr>
          <a:xfrm>
            <a:off x="0" y="4914900"/>
            <a:ext cx="9144000" cy="228600"/>
          </a:xfrm>
          <a:prstGeom prst="rect">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452" name="Google Shape;452;p48"/>
          <p:cNvSpPr txBox="1"/>
          <p:nvPr>
            <p:ph idx="10" type="dt"/>
          </p:nvPr>
        </p:nvSpPr>
        <p:spPr>
          <a:xfrm>
            <a:off x="152400" y="4892278"/>
            <a:ext cx="2514600"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b="1" sz="1100">
              <a:solidFill>
                <a:schemeClr val="dk1"/>
              </a:solidFill>
              <a:latin typeface="Times New Roman"/>
              <a:ea typeface="Times New Roman"/>
              <a:cs typeface="Times New Roman"/>
              <a:sym typeface="Times New Roman"/>
            </a:endParaRPr>
          </a:p>
        </p:txBody>
      </p:sp>
      <p:sp>
        <p:nvSpPr>
          <p:cNvPr id="453" name="Google Shape;453;p48"/>
          <p:cNvSpPr txBox="1"/>
          <p:nvPr>
            <p:ph idx="11" type="ftr"/>
          </p:nvPr>
        </p:nvSpPr>
        <p:spPr>
          <a:xfrm>
            <a:off x="3239069" y="4892278"/>
            <a:ext cx="3352801"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IN" sz="1200">
                <a:solidFill>
                  <a:schemeClr val="dk1"/>
                </a:solidFill>
                <a:latin typeface="Times New Roman"/>
                <a:ea typeface="Times New Roman"/>
                <a:cs typeface="Times New Roman"/>
                <a:sym typeface="Times New Roman"/>
              </a:rPr>
              <a:t>School of  ECE</a:t>
            </a:r>
            <a:endParaRPr b="1" sz="1200">
              <a:solidFill>
                <a:schemeClr val="dk1"/>
              </a:solidFill>
              <a:latin typeface="Times New Roman"/>
              <a:ea typeface="Times New Roman"/>
              <a:cs typeface="Times New Roman"/>
              <a:sym typeface="Times New Roman"/>
            </a:endParaRPr>
          </a:p>
        </p:txBody>
      </p:sp>
      <p:sp>
        <p:nvSpPr>
          <p:cNvPr id="454" name="Google Shape;454;p48"/>
          <p:cNvSpPr txBox="1"/>
          <p:nvPr>
            <p:ph idx="12" type="sldNum"/>
          </p:nvPr>
        </p:nvSpPr>
        <p:spPr>
          <a:xfrm>
            <a:off x="6629400" y="4873068"/>
            <a:ext cx="2057400" cy="273844"/>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sz="1200">
                <a:solidFill>
                  <a:schemeClr val="dk1"/>
                </a:solidFill>
                <a:latin typeface="Times New Roman"/>
                <a:ea typeface="Times New Roman"/>
                <a:cs typeface="Times New Roman"/>
                <a:sym typeface="Times New Roman"/>
              </a:rPr>
              <a:t>12</a:t>
            </a:r>
            <a:endParaRPr sz="1200">
              <a:solidFill>
                <a:schemeClr val="dk1"/>
              </a:solidFill>
              <a:latin typeface="Times New Roman"/>
              <a:ea typeface="Times New Roman"/>
              <a:cs typeface="Times New Roman"/>
              <a:sym typeface="Times New Roman"/>
            </a:endParaRPr>
          </a:p>
        </p:txBody>
      </p:sp>
      <p:sp>
        <p:nvSpPr>
          <p:cNvPr id="455" name="Google Shape;455;p48"/>
          <p:cNvSpPr/>
          <p:nvPr/>
        </p:nvSpPr>
        <p:spPr>
          <a:xfrm>
            <a:off x="1257083" y="13941"/>
            <a:ext cx="31914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IN" sz="2400">
                <a:solidFill>
                  <a:schemeClr val="dk1"/>
                </a:solidFill>
                <a:latin typeface="Calibri"/>
                <a:ea typeface="Calibri"/>
                <a:cs typeface="Calibri"/>
                <a:sym typeface="Calibri"/>
              </a:rPr>
              <a:t>Digital FIR Filter Design </a:t>
            </a:r>
            <a:endParaRPr b="1" sz="2400">
              <a:solidFill>
                <a:schemeClr val="dk1"/>
              </a:solidFill>
              <a:latin typeface="Calibri"/>
              <a:ea typeface="Calibri"/>
              <a:cs typeface="Calibri"/>
              <a:sym typeface="Calibri"/>
            </a:endParaRPr>
          </a:p>
        </p:txBody>
      </p:sp>
      <p:pic>
        <p:nvPicPr>
          <p:cNvPr id="456" name="Google Shape;456;p48"/>
          <p:cNvPicPr preferRelativeResize="0"/>
          <p:nvPr/>
        </p:nvPicPr>
        <p:blipFill rotWithShape="1">
          <a:blip r:embed="rId3">
            <a:alphaModFix/>
          </a:blip>
          <a:srcRect b="16827" l="1673" r="2922" t="18483"/>
          <a:stretch/>
        </p:blipFill>
        <p:spPr>
          <a:xfrm>
            <a:off x="5943600" y="71237"/>
            <a:ext cx="2895600" cy="351523"/>
          </a:xfrm>
          <a:prstGeom prst="rect">
            <a:avLst/>
          </a:prstGeom>
          <a:noFill/>
          <a:ln>
            <a:noFill/>
          </a:ln>
        </p:spPr>
      </p:pic>
      <p:sp>
        <p:nvSpPr>
          <p:cNvPr id="457" name="Google Shape;457;p48"/>
          <p:cNvSpPr/>
          <p:nvPr/>
        </p:nvSpPr>
        <p:spPr>
          <a:xfrm>
            <a:off x="228600" y="83463"/>
            <a:ext cx="4953000" cy="4308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2060"/>
              </a:buClr>
              <a:buSzPts val="2200"/>
              <a:buFont typeface="Calibri"/>
              <a:buNone/>
            </a:pPr>
            <a:r>
              <a:rPr b="1" lang="en-IN" sz="2200">
                <a:solidFill>
                  <a:srgbClr val="002060"/>
                </a:solidFill>
                <a:latin typeface="Calibri"/>
                <a:ea typeface="Calibri"/>
                <a:cs typeface="Calibri"/>
                <a:sym typeface="Calibri"/>
              </a:rPr>
              <a:t>Title:</a:t>
            </a:r>
            <a:endParaRPr b="1" sz="2200">
              <a:solidFill>
                <a:srgbClr val="002060"/>
              </a:solidFill>
              <a:latin typeface="Calibri"/>
              <a:ea typeface="Calibri"/>
              <a:cs typeface="Calibri"/>
              <a:sym typeface="Calibri"/>
            </a:endParaRPr>
          </a:p>
        </p:txBody>
      </p:sp>
      <p:sp>
        <p:nvSpPr>
          <p:cNvPr id="458" name="Google Shape;458;p48"/>
          <p:cNvSpPr txBox="1"/>
          <p:nvPr/>
        </p:nvSpPr>
        <p:spPr>
          <a:xfrm>
            <a:off x="0" y="995550"/>
            <a:ext cx="9144000" cy="2623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Clr>
                <a:schemeClr val="dk1"/>
              </a:buClr>
              <a:buSzPts val="1100"/>
              <a:buFont typeface="Arial"/>
              <a:buNone/>
            </a:pPr>
            <a:r>
              <a:rPr b="1" lang="en-IN" sz="1300">
                <a:solidFill>
                  <a:schemeClr val="dk1"/>
                </a:solidFill>
              </a:rPr>
              <a:t>5️⃣ Output Signal (Time Domain)</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IN" sz="1100">
                <a:solidFill>
                  <a:schemeClr val="dk1"/>
                </a:solidFill>
              </a:rPr>
              <a:t>A smoother time-domain waveform obtained after applying the FIR low-pass filter.</a:t>
            </a:r>
            <a:br>
              <a:rPr lang="en-IN" sz="1100">
                <a:solidFill>
                  <a:schemeClr val="dk1"/>
                </a:solidFill>
              </a:rPr>
            </a:br>
            <a:r>
              <a:rPr lang="en-IN" sz="1100">
                <a:solidFill>
                  <a:schemeClr val="dk1"/>
                </a:solidFill>
              </a:rPr>
              <a:t> High-frequency noise is significantly reduced, and the main sinusoidal components remain intact.</a:t>
            </a:r>
            <a:br>
              <a:rPr lang="en-IN" sz="1100">
                <a:solidFill>
                  <a:schemeClr val="dk1"/>
                </a:solidFill>
              </a:rPr>
            </a:br>
            <a:r>
              <a:rPr lang="en-IN" sz="1100">
                <a:solidFill>
                  <a:schemeClr val="dk1"/>
                </a:solidFill>
              </a:rPr>
              <a:t> </a:t>
            </a:r>
            <a:r>
              <a:rPr b="1" lang="en-IN" sz="1100">
                <a:solidFill>
                  <a:schemeClr val="dk1"/>
                </a:solidFill>
              </a:rPr>
              <a:t>Purpose:</a:t>
            </a:r>
            <a:r>
              <a:rPr lang="en-IN" sz="1100">
                <a:solidFill>
                  <a:schemeClr val="dk1"/>
                </a:solidFill>
              </a:rPr>
              <a:t> Demonstrates the low-pass fi</a:t>
            </a:r>
            <a:r>
              <a:rPr lang="en-IN" sz="1100">
                <a:solidFill>
                  <a:schemeClr val="dk1"/>
                </a:solidFill>
              </a:rPr>
              <a:t>ltering effect and improvement in signal clarity.</a:t>
            </a:r>
            <a:endParaRPr sz="11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IN" sz="1300">
                <a:solidFill>
                  <a:schemeClr val="dk1"/>
                </a:solidFill>
              </a:rPr>
              <a:t>6️⃣ Frequency Spectrum of Output (FFT Plot)</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IN" sz="1100">
                <a:solidFill>
                  <a:schemeClr val="dk1"/>
                </a:solidFill>
              </a:rPr>
              <a:t>The magnitude spectrum now shows </a:t>
            </a:r>
            <a:r>
              <a:rPr b="1" lang="en-IN" sz="1100">
                <a:solidFill>
                  <a:schemeClr val="dk1"/>
                </a:solidFill>
              </a:rPr>
              <a:t>only the desired low-frequency peaks</a:t>
            </a:r>
            <a:r>
              <a:rPr lang="en-IN" sz="1100">
                <a:solidFill>
                  <a:schemeClr val="dk1"/>
                </a:solidFill>
              </a:rPr>
              <a:t> (e.g., 100 Hz and 300 Hz).</a:t>
            </a:r>
            <a:br>
              <a:rPr lang="en-IN" sz="1100">
                <a:solidFill>
                  <a:schemeClr val="dk1"/>
                </a:solidFill>
              </a:rPr>
            </a:br>
            <a:r>
              <a:rPr lang="en-IN" sz="1100">
                <a:solidFill>
                  <a:schemeClr val="dk1"/>
                </a:solidFill>
              </a:rPr>
              <a:t> High-frequency noise is removed, and the spectrum becomes cleaner and more concentrated.</a:t>
            </a:r>
            <a:br>
              <a:rPr lang="en-IN" sz="1100">
                <a:solidFill>
                  <a:schemeClr val="dk1"/>
                </a:solidFill>
              </a:rPr>
            </a:br>
            <a:r>
              <a:rPr lang="en-IN" sz="1100">
                <a:solidFill>
                  <a:schemeClr val="dk1"/>
                </a:solidFill>
              </a:rPr>
              <a:t> </a:t>
            </a:r>
            <a:r>
              <a:rPr b="1" lang="en-IN" sz="1100">
                <a:solidFill>
                  <a:schemeClr val="dk1"/>
                </a:solidFill>
              </a:rPr>
              <a:t>Purpose:</a:t>
            </a:r>
            <a:r>
              <a:rPr lang="en-IN" sz="1100">
                <a:solidFill>
                  <a:schemeClr val="dk1"/>
                </a:solidFill>
              </a:rPr>
              <a:t> Confirms that the FIR filter successfully eliminated unwanted frequency components.</a:t>
            </a:r>
            <a:endParaRPr sz="1100">
              <a:solidFill>
                <a:schemeClr val="dk1"/>
              </a:solidFill>
            </a:endParaRPr>
          </a:p>
          <a:p>
            <a:pPr indent="0" lvl="0" marL="0" rtl="0" algn="l">
              <a:lnSpc>
                <a:spcPct val="115000"/>
              </a:lnSpc>
              <a:spcBef>
                <a:spcPts val="1200"/>
              </a:spcBef>
              <a:spcAft>
                <a:spcPts val="1200"/>
              </a:spcAft>
              <a:buNone/>
            </a:pPr>
            <a:r>
              <a:t/>
            </a:r>
            <a:endParaRPr b="1" sz="1100">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cxnSp>
        <p:nvCxnSpPr>
          <p:cNvPr id="463" name="Google Shape;463;p49"/>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
        <p:nvSpPr>
          <p:cNvPr id="464" name="Google Shape;464;p49"/>
          <p:cNvSpPr/>
          <p:nvPr/>
        </p:nvSpPr>
        <p:spPr>
          <a:xfrm>
            <a:off x="0" y="4914900"/>
            <a:ext cx="9144000" cy="228600"/>
          </a:xfrm>
          <a:prstGeom prst="rect">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465" name="Google Shape;465;p49"/>
          <p:cNvSpPr txBox="1"/>
          <p:nvPr>
            <p:ph idx="10" type="dt"/>
          </p:nvPr>
        </p:nvSpPr>
        <p:spPr>
          <a:xfrm>
            <a:off x="152400" y="4892278"/>
            <a:ext cx="2514600"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b="1" sz="1100">
              <a:solidFill>
                <a:schemeClr val="dk1"/>
              </a:solidFill>
              <a:latin typeface="Times New Roman"/>
              <a:ea typeface="Times New Roman"/>
              <a:cs typeface="Times New Roman"/>
              <a:sym typeface="Times New Roman"/>
            </a:endParaRPr>
          </a:p>
        </p:txBody>
      </p:sp>
      <p:sp>
        <p:nvSpPr>
          <p:cNvPr id="466" name="Google Shape;466;p49"/>
          <p:cNvSpPr txBox="1"/>
          <p:nvPr>
            <p:ph idx="11" type="ftr"/>
          </p:nvPr>
        </p:nvSpPr>
        <p:spPr>
          <a:xfrm>
            <a:off x="3239069" y="4892278"/>
            <a:ext cx="3352801"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IN" sz="1200">
                <a:solidFill>
                  <a:schemeClr val="dk1"/>
                </a:solidFill>
                <a:latin typeface="Times New Roman"/>
                <a:ea typeface="Times New Roman"/>
                <a:cs typeface="Times New Roman"/>
                <a:sym typeface="Times New Roman"/>
              </a:rPr>
              <a:t>School of  ECE</a:t>
            </a:r>
            <a:endParaRPr b="1" sz="1200">
              <a:solidFill>
                <a:schemeClr val="dk1"/>
              </a:solidFill>
              <a:latin typeface="Times New Roman"/>
              <a:ea typeface="Times New Roman"/>
              <a:cs typeface="Times New Roman"/>
              <a:sym typeface="Times New Roman"/>
            </a:endParaRPr>
          </a:p>
        </p:txBody>
      </p:sp>
      <p:sp>
        <p:nvSpPr>
          <p:cNvPr id="467" name="Google Shape;467;p49"/>
          <p:cNvSpPr txBox="1"/>
          <p:nvPr>
            <p:ph idx="12" type="sldNum"/>
          </p:nvPr>
        </p:nvSpPr>
        <p:spPr>
          <a:xfrm>
            <a:off x="6629400" y="4873068"/>
            <a:ext cx="2057400" cy="273844"/>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sz="1200">
                <a:solidFill>
                  <a:schemeClr val="dk1"/>
                </a:solidFill>
                <a:latin typeface="Times New Roman"/>
                <a:ea typeface="Times New Roman"/>
                <a:cs typeface="Times New Roman"/>
                <a:sym typeface="Times New Roman"/>
              </a:rPr>
              <a:t>13</a:t>
            </a:r>
            <a:endParaRPr sz="1200">
              <a:solidFill>
                <a:schemeClr val="dk1"/>
              </a:solidFill>
              <a:latin typeface="Times New Roman"/>
              <a:ea typeface="Times New Roman"/>
              <a:cs typeface="Times New Roman"/>
              <a:sym typeface="Times New Roman"/>
            </a:endParaRPr>
          </a:p>
        </p:txBody>
      </p:sp>
      <p:sp>
        <p:nvSpPr>
          <p:cNvPr id="468" name="Google Shape;468;p49"/>
          <p:cNvSpPr/>
          <p:nvPr/>
        </p:nvSpPr>
        <p:spPr>
          <a:xfrm>
            <a:off x="1811614" y="15100"/>
            <a:ext cx="2199900" cy="4605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IN" sz="2400">
                <a:solidFill>
                  <a:schemeClr val="dk1"/>
                </a:solidFill>
                <a:latin typeface="Calibri"/>
                <a:ea typeface="Calibri"/>
                <a:cs typeface="Calibri"/>
                <a:sym typeface="Calibri"/>
              </a:rPr>
              <a:t>Results</a:t>
            </a:r>
            <a:endParaRPr b="1" sz="2400">
              <a:solidFill>
                <a:schemeClr val="dk1"/>
              </a:solidFill>
              <a:latin typeface="Calibri"/>
              <a:ea typeface="Calibri"/>
              <a:cs typeface="Calibri"/>
              <a:sym typeface="Calibri"/>
            </a:endParaRPr>
          </a:p>
        </p:txBody>
      </p:sp>
      <p:pic>
        <p:nvPicPr>
          <p:cNvPr id="469" name="Google Shape;469;p49"/>
          <p:cNvPicPr preferRelativeResize="0"/>
          <p:nvPr/>
        </p:nvPicPr>
        <p:blipFill rotWithShape="1">
          <a:blip r:embed="rId3">
            <a:alphaModFix/>
          </a:blip>
          <a:srcRect b="16827" l="1673" r="2922" t="18483"/>
          <a:stretch/>
        </p:blipFill>
        <p:spPr>
          <a:xfrm>
            <a:off x="5943600" y="71237"/>
            <a:ext cx="2895600" cy="351523"/>
          </a:xfrm>
          <a:prstGeom prst="rect">
            <a:avLst/>
          </a:prstGeom>
          <a:noFill/>
          <a:ln>
            <a:noFill/>
          </a:ln>
        </p:spPr>
      </p:pic>
      <p:sp>
        <p:nvSpPr>
          <p:cNvPr id="470" name="Google Shape;470;p49"/>
          <p:cNvSpPr/>
          <p:nvPr/>
        </p:nvSpPr>
        <p:spPr>
          <a:xfrm>
            <a:off x="228600" y="83463"/>
            <a:ext cx="4953000" cy="4308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2060"/>
              </a:buClr>
              <a:buSzPts val="2200"/>
              <a:buFont typeface="Calibri"/>
              <a:buNone/>
            </a:pPr>
            <a:r>
              <a:rPr b="1" lang="en-IN" sz="2200">
                <a:solidFill>
                  <a:srgbClr val="002060"/>
                </a:solidFill>
                <a:latin typeface="Calibri"/>
                <a:ea typeface="Calibri"/>
                <a:cs typeface="Calibri"/>
                <a:sym typeface="Calibri"/>
              </a:rPr>
              <a:t>Title:</a:t>
            </a:r>
            <a:endParaRPr b="1" sz="2200">
              <a:solidFill>
                <a:srgbClr val="002060"/>
              </a:solidFill>
              <a:latin typeface="Calibri"/>
              <a:ea typeface="Calibri"/>
              <a:cs typeface="Calibri"/>
              <a:sym typeface="Calibri"/>
            </a:endParaRPr>
          </a:p>
        </p:txBody>
      </p:sp>
      <p:pic>
        <p:nvPicPr>
          <p:cNvPr id="471" name="Google Shape;471;p49"/>
          <p:cNvPicPr preferRelativeResize="0"/>
          <p:nvPr/>
        </p:nvPicPr>
        <p:blipFill>
          <a:blip r:embed="rId4">
            <a:alphaModFix/>
          </a:blip>
          <a:stretch>
            <a:fillRect/>
          </a:stretch>
        </p:blipFill>
        <p:spPr>
          <a:xfrm>
            <a:off x="938750" y="475600"/>
            <a:ext cx="7115424" cy="44393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cxnSp>
        <p:nvCxnSpPr>
          <p:cNvPr id="476" name="Google Shape;476;p50"/>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
        <p:nvSpPr>
          <p:cNvPr id="477" name="Google Shape;477;p50"/>
          <p:cNvSpPr/>
          <p:nvPr/>
        </p:nvSpPr>
        <p:spPr>
          <a:xfrm>
            <a:off x="0" y="4914900"/>
            <a:ext cx="9144000" cy="228600"/>
          </a:xfrm>
          <a:prstGeom prst="rect">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478" name="Google Shape;478;p50"/>
          <p:cNvSpPr txBox="1"/>
          <p:nvPr>
            <p:ph idx="10" type="dt"/>
          </p:nvPr>
        </p:nvSpPr>
        <p:spPr>
          <a:xfrm>
            <a:off x="152400" y="4892278"/>
            <a:ext cx="2514600"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b="1" sz="1100">
              <a:solidFill>
                <a:schemeClr val="dk1"/>
              </a:solidFill>
              <a:latin typeface="Times New Roman"/>
              <a:ea typeface="Times New Roman"/>
              <a:cs typeface="Times New Roman"/>
              <a:sym typeface="Times New Roman"/>
            </a:endParaRPr>
          </a:p>
        </p:txBody>
      </p:sp>
      <p:sp>
        <p:nvSpPr>
          <p:cNvPr id="479" name="Google Shape;479;p50"/>
          <p:cNvSpPr txBox="1"/>
          <p:nvPr>
            <p:ph idx="11" type="ftr"/>
          </p:nvPr>
        </p:nvSpPr>
        <p:spPr>
          <a:xfrm>
            <a:off x="3239069" y="4892278"/>
            <a:ext cx="3352801"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IN" sz="1200">
                <a:solidFill>
                  <a:schemeClr val="dk1"/>
                </a:solidFill>
                <a:latin typeface="Times New Roman"/>
                <a:ea typeface="Times New Roman"/>
                <a:cs typeface="Times New Roman"/>
                <a:sym typeface="Times New Roman"/>
              </a:rPr>
              <a:t>School of  ECE</a:t>
            </a:r>
            <a:endParaRPr b="1" sz="1200">
              <a:solidFill>
                <a:schemeClr val="dk1"/>
              </a:solidFill>
              <a:latin typeface="Times New Roman"/>
              <a:ea typeface="Times New Roman"/>
              <a:cs typeface="Times New Roman"/>
              <a:sym typeface="Times New Roman"/>
            </a:endParaRPr>
          </a:p>
        </p:txBody>
      </p:sp>
      <p:sp>
        <p:nvSpPr>
          <p:cNvPr id="480" name="Google Shape;480;p50"/>
          <p:cNvSpPr txBox="1"/>
          <p:nvPr>
            <p:ph idx="12" type="sldNum"/>
          </p:nvPr>
        </p:nvSpPr>
        <p:spPr>
          <a:xfrm>
            <a:off x="6629400" y="4873068"/>
            <a:ext cx="2057400" cy="273844"/>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sz="1200">
                <a:solidFill>
                  <a:schemeClr val="dk1"/>
                </a:solidFill>
                <a:latin typeface="Times New Roman"/>
                <a:ea typeface="Times New Roman"/>
                <a:cs typeface="Times New Roman"/>
                <a:sym typeface="Times New Roman"/>
              </a:rPr>
              <a:t>14</a:t>
            </a:r>
            <a:endParaRPr sz="1200">
              <a:solidFill>
                <a:schemeClr val="dk1"/>
              </a:solidFill>
              <a:latin typeface="Times New Roman"/>
              <a:ea typeface="Times New Roman"/>
              <a:cs typeface="Times New Roman"/>
              <a:sym typeface="Times New Roman"/>
            </a:endParaRPr>
          </a:p>
        </p:txBody>
      </p:sp>
      <p:sp>
        <p:nvSpPr>
          <p:cNvPr id="481" name="Google Shape;481;p50"/>
          <p:cNvSpPr/>
          <p:nvPr/>
        </p:nvSpPr>
        <p:spPr>
          <a:xfrm>
            <a:off x="1771750" y="-33454"/>
            <a:ext cx="15876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IN" sz="2400">
                <a:solidFill>
                  <a:schemeClr val="dk1"/>
                </a:solidFill>
                <a:latin typeface="Calibri"/>
                <a:ea typeface="Calibri"/>
                <a:cs typeface="Calibri"/>
                <a:sym typeface="Calibri"/>
              </a:rPr>
              <a:t>References</a:t>
            </a:r>
            <a:endParaRPr b="1" sz="2400">
              <a:solidFill>
                <a:schemeClr val="dk1"/>
              </a:solidFill>
              <a:latin typeface="Calibri"/>
              <a:ea typeface="Calibri"/>
              <a:cs typeface="Calibri"/>
              <a:sym typeface="Calibri"/>
            </a:endParaRPr>
          </a:p>
        </p:txBody>
      </p:sp>
      <p:pic>
        <p:nvPicPr>
          <p:cNvPr id="482" name="Google Shape;482;p50"/>
          <p:cNvPicPr preferRelativeResize="0"/>
          <p:nvPr/>
        </p:nvPicPr>
        <p:blipFill rotWithShape="1">
          <a:blip r:embed="rId3">
            <a:alphaModFix/>
          </a:blip>
          <a:srcRect b="16827" l="1673" r="2922" t="18483"/>
          <a:stretch/>
        </p:blipFill>
        <p:spPr>
          <a:xfrm>
            <a:off x="5943600" y="71237"/>
            <a:ext cx="2895600" cy="351523"/>
          </a:xfrm>
          <a:prstGeom prst="rect">
            <a:avLst/>
          </a:prstGeom>
          <a:noFill/>
          <a:ln>
            <a:noFill/>
          </a:ln>
        </p:spPr>
      </p:pic>
      <p:sp>
        <p:nvSpPr>
          <p:cNvPr id="483" name="Google Shape;483;p50"/>
          <p:cNvSpPr/>
          <p:nvPr/>
        </p:nvSpPr>
        <p:spPr>
          <a:xfrm>
            <a:off x="228600" y="83463"/>
            <a:ext cx="4953000" cy="4308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2060"/>
              </a:buClr>
              <a:buSzPts val="2200"/>
              <a:buFont typeface="Calibri"/>
              <a:buNone/>
            </a:pPr>
            <a:r>
              <a:rPr b="1" lang="en-IN" sz="2200">
                <a:solidFill>
                  <a:srgbClr val="002060"/>
                </a:solidFill>
                <a:latin typeface="Calibri"/>
                <a:ea typeface="Calibri"/>
                <a:cs typeface="Calibri"/>
                <a:sym typeface="Calibri"/>
              </a:rPr>
              <a:t>Title:</a:t>
            </a:r>
            <a:endParaRPr b="1" sz="2200">
              <a:solidFill>
                <a:srgbClr val="002060"/>
              </a:solidFill>
              <a:latin typeface="Calibri"/>
              <a:ea typeface="Calibri"/>
              <a:cs typeface="Calibri"/>
              <a:sym typeface="Calibri"/>
            </a:endParaRPr>
          </a:p>
        </p:txBody>
      </p:sp>
      <p:sp>
        <p:nvSpPr>
          <p:cNvPr id="484" name="Google Shape;484;p50"/>
          <p:cNvSpPr txBox="1"/>
          <p:nvPr/>
        </p:nvSpPr>
        <p:spPr>
          <a:xfrm>
            <a:off x="0" y="1346650"/>
            <a:ext cx="9144000" cy="318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IN" sz="1200">
                <a:solidFill>
                  <a:schemeClr val="dk1"/>
                </a:solidFill>
              </a:rPr>
              <a:t>A. V. Oppenheim and R. W. Schafer, “Discrete-Time Signal Processing,” 3rd ed., Pearson, 2010.</a:t>
            </a:r>
            <a:br>
              <a:rPr b="1" lang="en-IN" sz="1200">
                <a:solidFill>
                  <a:schemeClr val="dk1"/>
                </a:solidFill>
              </a:rPr>
            </a:br>
            <a:endParaRPr b="1" sz="1200">
              <a:solidFill>
                <a:schemeClr val="dk1"/>
              </a:solidFill>
            </a:endParaRPr>
          </a:p>
          <a:p>
            <a:pPr indent="0" lvl="0" marL="0" rtl="0" algn="l">
              <a:spcBef>
                <a:spcPts val="0"/>
              </a:spcBef>
              <a:spcAft>
                <a:spcPts val="0"/>
              </a:spcAft>
              <a:buClr>
                <a:schemeClr val="dk1"/>
              </a:buClr>
              <a:buSzPts val="1100"/>
              <a:buFont typeface="Arial"/>
              <a:buNone/>
            </a:pPr>
            <a:r>
              <a:rPr b="1" lang="en-IN" sz="1200">
                <a:solidFill>
                  <a:schemeClr val="dk1"/>
                </a:solidFill>
              </a:rPr>
              <a:t>J. G. Proakis and D. G. Manolakis, “Digital Signal Processing: Principles, Algorithms, and Applications,” 4th ed., Prentice Hall, 2007.</a:t>
            </a:r>
            <a:br>
              <a:rPr b="1" lang="en-IN" sz="1200">
                <a:solidFill>
                  <a:schemeClr val="dk1"/>
                </a:solidFill>
              </a:rPr>
            </a:br>
            <a:endParaRPr b="1" sz="1200">
              <a:solidFill>
                <a:schemeClr val="dk1"/>
              </a:solidFill>
            </a:endParaRPr>
          </a:p>
          <a:p>
            <a:pPr indent="0" lvl="0" marL="0" rtl="0" algn="l">
              <a:spcBef>
                <a:spcPts val="0"/>
              </a:spcBef>
              <a:spcAft>
                <a:spcPts val="0"/>
              </a:spcAft>
              <a:buClr>
                <a:schemeClr val="dk1"/>
              </a:buClr>
              <a:buSzPts val="1100"/>
              <a:buFont typeface="Arial"/>
              <a:buNone/>
            </a:pPr>
            <a:r>
              <a:rPr b="1" lang="en-IN" sz="1200">
                <a:solidFill>
                  <a:schemeClr val="dk1"/>
                </a:solidFill>
              </a:rPr>
              <a:t>S. K. Mitra, “Digital Signal Processing: A Computer-Based Approach,” 4th ed., McGraw-Hill, 2011.</a:t>
            </a:r>
            <a:br>
              <a:rPr b="1" lang="en-IN" sz="1200">
                <a:solidFill>
                  <a:schemeClr val="dk1"/>
                </a:solidFill>
              </a:rPr>
            </a:br>
            <a:endParaRPr b="1" sz="1200">
              <a:solidFill>
                <a:schemeClr val="dk1"/>
              </a:solidFill>
            </a:endParaRPr>
          </a:p>
          <a:p>
            <a:pPr indent="0" lvl="0" marL="0" rtl="0" algn="l">
              <a:spcBef>
                <a:spcPts val="0"/>
              </a:spcBef>
              <a:spcAft>
                <a:spcPts val="0"/>
              </a:spcAft>
              <a:buClr>
                <a:schemeClr val="dk1"/>
              </a:buClr>
              <a:buSzPts val="1100"/>
              <a:buFont typeface="Arial"/>
              <a:buNone/>
            </a:pPr>
            <a:r>
              <a:rPr b="1" lang="en-IN" sz="1200">
                <a:solidFill>
                  <a:schemeClr val="dk1"/>
                </a:solidFill>
              </a:rPr>
              <a:t>R. Lyons, “Understanding Digital Signal Processing,” 3rd ed., Pearson, 2011.</a:t>
            </a:r>
            <a:br>
              <a:rPr b="1" lang="en-IN" sz="1200">
                <a:solidFill>
                  <a:schemeClr val="dk1"/>
                </a:solidFill>
              </a:rPr>
            </a:br>
            <a:endParaRPr b="1" sz="1200">
              <a:solidFill>
                <a:schemeClr val="dk1"/>
              </a:solidFill>
            </a:endParaRPr>
          </a:p>
          <a:p>
            <a:pPr indent="0" lvl="0" marL="0" rtl="0" algn="l">
              <a:spcBef>
                <a:spcPts val="0"/>
              </a:spcBef>
              <a:spcAft>
                <a:spcPts val="0"/>
              </a:spcAft>
              <a:buClr>
                <a:schemeClr val="dk1"/>
              </a:buClr>
              <a:buSzPts val="1100"/>
              <a:buFont typeface="Arial"/>
              <a:buNone/>
            </a:pPr>
            <a:r>
              <a:rPr b="1" lang="en-IN" sz="1200">
                <a:solidFill>
                  <a:schemeClr val="dk1"/>
                </a:solidFill>
              </a:rPr>
              <a:t>L. Rabiner and B. Gold, “Theory and Application of Digital Signal Processing,” Prentice Hall, 1975.</a:t>
            </a:r>
            <a:br>
              <a:rPr b="1" lang="en-IN" sz="1200">
                <a:solidFill>
                  <a:schemeClr val="dk1"/>
                </a:solidFill>
              </a:rPr>
            </a:br>
            <a:endParaRPr b="1" sz="1200">
              <a:solidFill>
                <a:schemeClr val="dk1"/>
              </a:solidFill>
            </a:endParaRPr>
          </a:p>
          <a:p>
            <a:pPr indent="0" lvl="0" marL="0" rtl="0" algn="l">
              <a:spcBef>
                <a:spcPts val="0"/>
              </a:spcBef>
              <a:spcAft>
                <a:spcPts val="0"/>
              </a:spcAft>
              <a:buClr>
                <a:schemeClr val="dk1"/>
              </a:buClr>
              <a:buSzPts val="1100"/>
              <a:buFont typeface="Arial"/>
              <a:buNone/>
            </a:pPr>
            <a:r>
              <a:rPr b="1" lang="en-IN" sz="1200">
                <a:solidFill>
                  <a:schemeClr val="dk1"/>
                </a:solidFill>
              </a:rPr>
              <a:t>P. P. Vaidyanathan, “Multirate Systems and Filter Banks,” Prentice Hall, 1993.</a:t>
            </a:r>
            <a:br>
              <a:rPr b="1" lang="en-IN" sz="1200">
                <a:solidFill>
                  <a:schemeClr val="dk1"/>
                </a:solidFill>
              </a:rPr>
            </a:br>
            <a:endParaRPr b="1" sz="1200">
              <a:solidFill>
                <a:schemeClr val="dk1"/>
              </a:solidFill>
            </a:endParaRPr>
          </a:p>
          <a:p>
            <a:pPr indent="0" lvl="0" marL="0" rtl="0" algn="l">
              <a:spcBef>
                <a:spcPts val="0"/>
              </a:spcBef>
              <a:spcAft>
                <a:spcPts val="0"/>
              </a:spcAft>
              <a:buClr>
                <a:schemeClr val="dk1"/>
              </a:buClr>
              <a:buSzPts val="1100"/>
              <a:buFont typeface="Arial"/>
              <a:buNone/>
            </a:pPr>
            <a:r>
              <a:rPr b="1" lang="en-IN" sz="1200">
                <a:solidFill>
                  <a:schemeClr val="dk1"/>
                </a:solidFill>
              </a:rPr>
              <a:t>S. Boll, “Suppression of Acoustic Noise in Speech Using Spectral Subtraction,” IEEE Transactions on Acoustics, Speech, and Signal Processing, vol. 27, no. 2, pp. 113–120, Apr. 1979.</a:t>
            </a:r>
            <a:endParaRPr b="1" sz="1200">
              <a:solidFill>
                <a:schemeClr val="dk1"/>
              </a:solidFill>
            </a:endParaRPr>
          </a:p>
          <a:p>
            <a:pPr indent="0" lvl="0" marL="0" rtl="0" algn="l">
              <a:spcBef>
                <a:spcPts val="0"/>
              </a:spcBef>
              <a:spcAft>
                <a:spcPts val="0"/>
              </a:spcAft>
              <a:buNone/>
            </a:pPr>
            <a:r>
              <a:t/>
            </a:r>
            <a:endParaRPr b="1" sz="1500">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cxnSp>
        <p:nvCxnSpPr>
          <p:cNvPr id="489" name="Google Shape;489;p51"/>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
        <p:nvSpPr>
          <p:cNvPr id="490" name="Google Shape;490;p51"/>
          <p:cNvSpPr/>
          <p:nvPr/>
        </p:nvSpPr>
        <p:spPr>
          <a:xfrm>
            <a:off x="0" y="4914900"/>
            <a:ext cx="9144000" cy="228600"/>
          </a:xfrm>
          <a:prstGeom prst="rect">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491" name="Google Shape;491;p51"/>
          <p:cNvSpPr txBox="1"/>
          <p:nvPr>
            <p:ph idx="10" type="dt"/>
          </p:nvPr>
        </p:nvSpPr>
        <p:spPr>
          <a:xfrm>
            <a:off x="152400" y="4892278"/>
            <a:ext cx="2514600"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b="1" sz="1100">
              <a:solidFill>
                <a:schemeClr val="dk1"/>
              </a:solidFill>
              <a:latin typeface="Times New Roman"/>
              <a:ea typeface="Times New Roman"/>
              <a:cs typeface="Times New Roman"/>
              <a:sym typeface="Times New Roman"/>
            </a:endParaRPr>
          </a:p>
        </p:txBody>
      </p:sp>
      <p:sp>
        <p:nvSpPr>
          <p:cNvPr id="492" name="Google Shape;492;p51"/>
          <p:cNvSpPr txBox="1"/>
          <p:nvPr>
            <p:ph idx="11" type="ftr"/>
          </p:nvPr>
        </p:nvSpPr>
        <p:spPr>
          <a:xfrm>
            <a:off x="3239069" y="4892278"/>
            <a:ext cx="3352801"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IN" sz="1200">
                <a:solidFill>
                  <a:schemeClr val="dk1"/>
                </a:solidFill>
                <a:latin typeface="Times New Roman"/>
                <a:ea typeface="Times New Roman"/>
                <a:cs typeface="Times New Roman"/>
                <a:sym typeface="Times New Roman"/>
              </a:rPr>
              <a:t>School of  ECE</a:t>
            </a:r>
            <a:endParaRPr b="1" sz="1200">
              <a:solidFill>
                <a:schemeClr val="dk1"/>
              </a:solidFill>
              <a:latin typeface="Times New Roman"/>
              <a:ea typeface="Times New Roman"/>
              <a:cs typeface="Times New Roman"/>
              <a:sym typeface="Times New Roman"/>
            </a:endParaRPr>
          </a:p>
        </p:txBody>
      </p:sp>
      <p:pic>
        <p:nvPicPr>
          <p:cNvPr id="493" name="Google Shape;493;p51"/>
          <p:cNvPicPr preferRelativeResize="0"/>
          <p:nvPr/>
        </p:nvPicPr>
        <p:blipFill rotWithShape="1">
          <a:blip r:embed="rId3">
            <a:alphaModFix/>
          </a:blip>
          <a:srcRect b="16827" l="1673" r="2922" t="18483"/>
          <a:stretch/>
        </p:blipFill>
        <p:spPr>
          <a:xfrm>
            <a:off x="5943600" y="71237"/>
            <a:ext cx="2895600" cy="351523"/>
          </a:xfrm>
          <a:prstGeom prst="rect">
            <a:avLst/>
          </a:prstGeom>
          <a:noFill/>
          <a:ln>
            <a:noFill/>
          </a:ln>
        </p:spPr>
      </p:pic>
      <p:sp>
        <p:nvSpPr>
          <p:cNvPr id="494" name="Google Shape;494;p51"/>
          <p:cNvSpPr/>
          <p:nvPr/>
        </p:nvSpPr>
        <p:spPr>
          <a:xfrm>
            <a:off x="3711059" y="2433251"/>
            <a:ext cx="1721882"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IN" sz="2800">
                <a:solidFill>
                  <a:schemeClr val="dk1"/>
                </a:solidFill>
                <a:latin typeface="Calibri"/>
                <a:ea typeface="Calibri"/>
                <a:cs typeface="Calibri"/>
                <a:sym typeface="Calibri"/>
              </a:rPr>
              <a:t>Thank You</a:t>
            </a:r>
            <a:endParaRPr sz="2800">
              <a:solidFill>
                <a:schemeClr val="dk1"/>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52"/>
          <p:cNvSpPr txBox="1"/>
          <p:nvPr>
            <p:ph idx="12" type="sldNum"/>
          </p:nvPr>
        </p:nvSpPr>
        <p:spPr>
          <a:xfrm>
            <a:off x="6457950" y="4767264"/>
            <a:ext cx="20574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
        <p:nvSpPr>
          <p:cNvPr id="501" name="Google Shape;501;p52"/>
          <p:cNvSpPr txBox="1"/>
          <p:nvPr>
            <p:ph type="title"/>
          </p:nvPr>
        </p:nvSpPr>
        <p:spPr>
          <a:xfrm>
            <a:off x="628650" y="273845"/>
            <a:ext cx="7886700" cy="9942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502" name="Google Shape;502;p52"/>
          <p:cNvSpPr txBox="1"/>
          <p:nvPr>
            <p:ph idx="1" type="body"/>
          </p:nvPr>
        </p:nvSpPr>
        <p:spPr>
          <a:xfrm>
            <a:off x="1143000" y="548640"/>
            <a:ext cx="6400800" cy="2606100"/>
          </a:xfrm>
          <a:prstGeom prst="rect">
            <a:avLst/>
          </a:prstGeom>
        </p:spPr>
        <p:txBody>
          <a:bodyPr anchorCtr="0" anchor="t" bIns="45700" lIns="91425" spcFirstLastPara="1" rIns="91425" wrap="square" tIns="45700">
            <a:normAutofit/>
          </a:bodyPr>
          <a:lstStyle/>
          <a:p>
            <a:pPr indent="0" lvl="0" marL="0" rtl="0" algn="l">
              <a:spcBef>
                <a:spcPts val="75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53"/>
          <p:cNvSpPr txBox="1"/>
          <p:nvPr>
            <p:ph idx="12" type="sldNum"/>
          </p:nvPr>
        </p:nvSpPr>
        <p:spPr>
          <a:xfrm>
            <a:off x="6457950" y="4767264"/>
            <a:ext cx="20574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
        <p:nvSpPr>
          <p:cNvPr id="509" name="Google Shape;509;p53"/>
          <p:cNvSpPr txBox="1"/>
          <p:nvPr>
            <p:ph type="title"/>
          </p:nvPr>
        </p:nvSpPr>
        <p:spPr>
          <a:xfrm>
            <a:off x="628650" y="273845"/>
            <a:ext cx="7886700" cy="9942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510" name="Google Shape;510;p53"/>
          <p:cNvSpPr txBox="1"/>
          <p:nvPr>
            <p:ph idx="1" type="body"/>
          </p:nvPr>
        </p:nvSpPr>
        <p:spPr>
          <a:xfrm>
            <a:off x="1143000" y="548640"/>
            <a:ext cx="6400800" cy="2606100"/>
          </a:xfrm>
          <a:prstGeom prst="rect">
            <a:avLst/>
          </a:prstGeom>
        </p:spPr>
        <p:txBody>
          <a:bodyPr anchorCtr="0" anchor="t" bIns="45700" lIns="91425" spcFirstLastPara="1" rIns="91425" wrap="square" tIns="45700">
            <a:normAutofit/>
          </a:bodyPr>
          <a:lstStyle/>
          <a:p>
            <a:pPr indent="0" lvl="0" marL="0" rtl="0" algn="l">
              <a:spcBef>
                <a:spcPts val="75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9"/>
          <p:cNvSpPr txBox="1"/>
          <p:nvPr>
            <p:ph idx="12" type="sldNum"/>
          </p:nvPr>
        </p:nvSpPr>
        <p:spPr>
          <a:xfrm>
            <a:off x="6457950" y="4767264"/>
            <a:ext cx="20574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
        <p:nvSpPr>
          <p:cNvPr id="206" name="Google Shape;206;p29"/>
          <p:cNvSpPr txBox="1"/>
          <p:nvPr/>
        </p:nvSpPr>
        <p:spPr>
          <a:xfrm>
            <a:off x="50025" y="514275"/>
            <a:ext cx="9351900" cy="4535700"/>
          </a:xfrm>
          <a:prstGeom prst="rect">
            <a:avLst/>
          </a:prstGeom>
          <a:noFill/>
          <a:ln>
            <a:noFill/>
          </a:ln>
        </p:spPr>
        <p:txBody>
          <a:bodyPr anchorCtr="0" anchor="t" bIns="91425" lIns="91425" spcFirstLastPara="1" rIns="91425" wrap="square" tIns="91425">
            <a:spAutoFit/>
          </a:bodyPr>
          <a:lstStyle/>
          <a:p>
            <a:pPr indent="0" lvl="0" marL="0" rtl="0" algn="l">
              <a:spcBef>
                <a:spcPts val="1400"/>
              </a:spcBef>
              <a:spcAft>
                <a:spcPts val="0"/>
              </a:spcAft>
              <a:buNone/>
            </a:pPr>
            <a:r>
              <a:rPr b="1" lang="en-IN" sz="1300">
                <a:solidFill>
                  <a:schemeClr val="dk1"/>
                </a:solidFill>
              </a:rPr>
              <a:t>Dataset and Preprocessing</a:t>
            </a:r>
            <a:endParaRPr b="1" sz="1300">
              <a:solidFill>
                <a:schemeClr val="dk1"/>
              </a:solidFill>
            </a:endParaRPr>
          </a:p>
          <a:p>
            <a:pPr indent="0" lvl="0" marL="0" rtl="0" algn="l">
              <a:spcBef>
                <a:spcPts val="1200"/>
              </a:spcBef>
              <a:spcAft>
                <a:spcPts val="0"/>
              </a:spcAft>
              <a:buNone/>
            </a:pPr>
            <a:r>
              <a:rPr lang="en-IN" sz="1100">
                <a:solidFill>
                  <a:schemeClr val="dk1"/>
                </a:solidFill>
              </a:rPr>
              <a:t>A simple recorded audio file (</a:t>
            </a:r>
            <a:r>
              <a:rPr lang="en-IN" sz="1100">
                <a:solidFill>
                  <a:srgbClr val="188038"/>
                </a:solidFill>
                <a:latin typeface="Roboto Mono"/>
                <a:ea typeface="Roboto Mono"/>
                <a:cs typeface="Roboto Mono"/>
                <a:sym typeface="Roboto Mono"/>
              </a:rPr>
              <a:t>input.wav</a:t>
            </a:r>
            <a:r>
              <a:rPr lang="en-IN" sz="1100">
                <a:solidFill>
                  <a:schemeClr val="dk1"/>
                </a:solidFill>
              </a:rPr>
              <a:t>) is used. Preprocessing includes converting to mono, normalizing amplitude, and optionally adding synthetic noise for evaluation.</a:t>
            </a:r>
            <a:endParaRPr sz="1100">
              <a:solidFill>
                <a:schemeClr val="dk1"/>
              </a:solidFill>
            </a:endParaRPr>
          </a:p>
          <a:p>
            <a:pPr indent="0" lvl="0" marL="0" rtl="0" algn="l">
              <a:spcBef>
                <a:spcPts val="1400"/>
              </a:spcBef>
              <a:spcAft>
                <a:spcPts val="0"/>
              </a:spcAft>
              <a:buNone/>
            </a:pPr>
            <a:r>
              <a:rPr b="1" lang="en-IN" sz="1300">
                <a:solidFill>
                  <a:schemeClr val="dk1"/>
                </a:solidFill>
              </a:rPr>
              <a:t>Methodology</a:t>
            </a:r>
            <a:endParaRPr b="1" sz="1300">
              <a:solidFill>
                <a:schemeClr val="dk1"/>
              </a:solidFill>
            </a:endParaRPr>
          </a:p>
          <a:p>
            <a:pPr indent="0" lvl="0" marL="0" rtl="0" algn="l">
              <a:spcBef>
                <a:spcPts val="1200"/>
              </a:spcBef>
              <a:spcAft>
                <a:spcPts val="0"/>
              </a:spcAft>
              <a:buNone/>
            </a:pPr>
            <a:r>
              <a:rPr lang="en-IN" sz="1100">
                <a:solidFill>
                  <a:schemeClr val="dk1"/>
                </a:solidFill>
              </a:rPr>
              <a:t>Manual DFT is used to convert the signal to the frequency domain. High-frequency components are removed using low-pass filtering. Manual IDFT reconstructs the denoised signal. The pipeline follows:</a:t>
            </a:r>
            <a:br>
              <a:rPr lang="en-IN" sz="1100">
                <a:solidFill>
                  <a:schemeClr val="dk1"/>
                </a:solidFill>
              </a:rPr>
            </a:br>
            <a:r>
              <a:rPr lang="en-IN" sz="1100">
                <a:solidFill>
                  <a:schemeClr val="dk1"/>
                </a:solidFill>
              </a:rPr>
              <a:t> </a:t>
            </a:r>
            <a:r>
              <a:rPr b="1" lang="en-IN" sz="1100">
                <a:solidFill>
                  <a:schemeClr val="dk1"/>
                </a:solidFill>
              </a:rPr>
              <a:t>Input → Preprocess → DFT → Filter → IDFT → Output</a:t>
            </a:r>
            <a:r>
              <a:rPr lang="en-IN" sz="1100">
                <a:solidFill>
                  <a:schemeClr val="dk1"/>
                </a:solidFill>
              </a:rPr>
              <a:t>.</a:t>
            </a:r>
            <a:endParaRPr sz="1100">
              <a:solidFill>
                <a:schemeClr val="dk1"/>
              </a:solidFill>
            </a:endParaRPr>
          </a:p>
          <a:p>
            <a:pPr indent="0" lvl="0" marL="0" rtl="0" algn="l">
              <a:spcBef>
                <a:spcPts val="1400"/>
              </a:spcBef>
              <a:spcAft>
                <a:spcPts val="0"/>
              </a:spcAft>
              <a:buNone/>
            </a:pPr>
            <a:r>
              <a:rPr b="1" lang="en-IN" sz="1300">
                <a:solidFill>
                  <a:schemeClr val="dk1"/>
                </a:solidFill>
              </a:rPr>
              <a:t>Implementation</a:t>
            </a:r>
            <a:endParaRPr b="1" sz="1300">
              <a:solidFill>
                <a:schemeClr val="dk1"/>
              </a:solidFill>
            </a:endParaRPr>
          </a:p>
          <a:p>
            <a:pPr indent="0" lvl="0" marL="0" rtl="0" algn="l">
              <a:spcBef>
                <a:spcPts val="1200"/>
              </a:spcBef>
              <a:spcAft>
                <a:spcPts val="0"/>
              </a:spcAft>
              <a:buNone/>
            </a:pPr>
            <a:r>
              <a:rPr lang="en-IN" sz="1100">
                <a:solidFill>
                  <a:schemeClr val="dk1"/>
                </a:solidFill>
              </a:rPr>
              <a:t>MATLAB code computes DFT/IDFT using nested loops (no FFT). Frequency cutoff is set at 20% of total bins. The reconstructed signal is saved and plotted for comparison.</a:t>
            </a:r>
            <a:endParaRPr sz="1100">
              <a:solidFill>
                <a:schemeClr val="dk1"/>
              </a:solidFill>
            </a:endParaRPr>
          </a:p>
          <a:p>
            <a:pPr indent="0" lvl="0" marL="0" rtl="0" algn="l">
              <a:spcBef>
                <a:spcPts val="1400"/>
              </a:spcBef>
              <a:spcAft>
                <a:spcPts val="0"/>
              </a:spcAft>
              <a:buNone/>
            </a:pPr>
            <a:r>
              <a:rPr b="1" lang="en-IN" sz="1300">
                <a:solidFill>
                  <a:schemeClr val="dk1"/>
                </a:solidFill>
              </a:rPr>
              <a:t>Results and Analysis</a:t>
            </a:r>
            <a:endParaRPr b="1" sz="1300">
              <a:solidFill>
                <a:schemeClr val="dk1"/>
              </a:solidFill>
            </a:endParaRPr>
          </a:p>
          <a:p>
            <a:pPr indent="0" lvl="0" marL="0" rtl="0" algn="l">
              <a:spcBef>
                <a:spcPts val="1200"/>
              </a:spcBef>
              <a:spcAft>
                <a:spcPts val="0"/>
              </a:spcAft>
              <a:buNone/>
            </a:pPr>
            <a:r>
              <a:rPr lang="en-IN" sz="1100">
                <a:solidFill>
                  <a:schemeClr val="dk1"/>
                </a:solidFill>
              </a:rPr>
              <a:t>Waveform plots show reduced noise. Frequency analysis illustrates suppression of high-frequency components. The denoised signal maintains original structure with improved clarity.</a:t>
            </a:r>
            <a:endParaRPr sz="1100">
              <a:solidFill>
                <a:schemeClr val="dk1"/>
              </a:solidFill>
            </a:endParaRPr>
          </a:p>
          <a:p>
            <a:pPr indent="0" lvl="0" marL="0" rtl="0" algn="l">
              <a:spcBef>
                <a:spcPts val="1400"/>
              </a:spcBef>
              <a:spcAft>
                <a:spcPts val="0"/>
              </a:spcAft>
              <a:buNone/>
            </a:pPr>
            <a:r>
              <a:rPr b="1" lang="en-IN" sz="1300">
                <a:solidFill>
                  <a:schemeClr val="dk1"/>
                </a:solidFill>
              </a:rPr>
              <a:t>Conclusion</a:t>
            </a:r>
            <a:endParaRPr b="1" sz="1300">
              <a:solidFill>
                <a:schemeClr val="dk1"/>
              </a:solidFill>
            </a:endParaRPr>
          </a:p>
          <a:p>
            <a:pPr indent="0" lvl="0" marL="0" rtl="0" algn="l">
              <a:spcBef>
                <a:spcPts val="1200"/>
              </a:spcBef>
              <a:spcAft>
                <a:spcPts val="1200"/>
              </a:spcAft>
              <a:buNone/>
            </a:pPr>
            <a:r>
              <a:rPr lang="en-IN" sz="1100">
                <a:solidFill>
                  <a:schemeClr val="dk1"/>
                </a:solidFill>
              </a:rPr>
              <a:t>The project demonstrates fundamental DSP concepts by manually implementing DFT/IDFT for audio denoising. Frequency-domain filtering effectively reduces noise while preserving signal quality.</a:t>
            </a:r>
            <a:endParaRPr/>
          </a:p>
        </p:txBody>
      </p:sp>
      <p:sp>
        <p:nvSpPr>
          <p:cNvPr id="207" name="Google Shape;207;p29"/>
          <p:cNvSpPr/>
          <p:nvPr/>
        </p:nvSpPr>
        <p:spPr>
          <a:xfrm>
            <a:off x="1093075" y="68077"/>
            <a:ext cx="12042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2400" u="none" cap="none" strike="noStrike">
                <a:solidFill>
                  <a:schemeClr val="dk1"/>
                </a:solidFill>
                <a:latin typeface="Calibri"/>
                <a:ea typeface="Calibri"/>
                <a:cs typeface="Calibri"/>
                <a:sym typeface="Calibri"/>
              </a:rPr>
              <a:t>Content</a:t>
            </a:r>
            <a:endParaRPr b="0" i="0" sz="2400" u="none" cap="none" strike="noStrike">
              <a:solidFill>
                <a:schemeClr val="dk1"/>
              </a:solidFill>
              <a:latin typeface="Calibri"/>
              <a:ea typeface="Calibri"/>
              <a:cs typeface="Calibri"/>
              <a:sym typeface="Calibri"/>
            </a:endParaRPr>
          </a:p>
        </p:txBody>
      </p:sp>
      <p:pic>
        <p:nvPicPr>
          <p:cNvPr id="208" name="Google Shape;208;p29"/>
          <p:cNvPicPr preferRelativeResize="0"/>
          <p:nvPr/>
        </p:nvPicPr>
        <p:blipFill rotWithShape="1">
          <a:blip r:embed="rId3">
            <a:alphaModFix/>
          </a:blip>
          <a:srcRect b="16826" l="1669" r="2928" t="18482"/>
          <a:stretch/>
        </p:blipFill>
        <p:spPr>
          <a:xfrm>
            <a:off x="5943600" y="71237"/>
            <a:ext cx="2895600" cy="351523"/>
          </a:xfrm>
          <a:prstGeom prst="rect">
            <a:avLst/>
          </a:prstGeom>
          <a:noFill/>
          <a:ln>
            <a:noFill/>
          </a:ln>
        </p:spPr>
      </p:pic>
      <p:sp>
        <p:nvSpPr>
          <p:cNvPr id="209" name="Google Shape;209;p29"/>
          <p:cNvSpPr/>
          <p:nvPr/>
        </p:nvSpPr>
        <p:spPr>
          <a:xfrm>
            <a:off x="228600" y="83463"/>
            <a:ext cx="4953000" cy="430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2060"/>
              </a:buClr>
              <a:buSzPts val="2200"/>
              <a:buFont typeface="Calibri"/>
              <a:buNone/>
            </a:pPr>
            <a:r>
              <a:rPr b="1" lang="en-IN" sz="2200">
                <a:solidFill>
                  <a:srgbClr val="002060"/>
                </a:solidFill>
                <a:latin typeface="Calibri"/>
                <a:ea typeface="Calibri"/>
                <a:cs typeface="Calibri"/>
                <a:sym typeface="Calibri"/>
              </a:rPr>
              <a:t>Title:</a:t>
            </a:r>
            <a:endParaRPr b="1" sz="2200">
              <a:solidFill>
                <a:srgbClr val="002060"/>
              </a:solidFill>
              <a:latin typeface="Calibri"/>
              <a:ea typeface="Calibri"/>
              <a:cs typeface="Calibri"/>
              <a:sym typeface="Calibri"/>
            </a:endParaRPr>
          </a:p>
        </p:txBody>
      </p:sp>
      <p:cxnSp>
        <p:nvCxnSpPr>
          <p:cNvPr id="210" name="Google Shape;210;p29"/>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cxnSp>
        <p:nvCxnSpPr>
          <p:cNvPr id="215" name="Google Shape;215;p30"/>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
        <p:nvSpPr>
          <p:cNvPr id="216" name="Google Shape;216;p30"/>
          <p:cNvSpPr/>
          <p:nvPr/>
        </p:nvSpPr>
        <p:spPr>
          <a:xfrm>
            <a:off x="0" y="4914900"/>
            <a:ext cx="9144000" cy="228600"/>
          </a:xfrm>
          <a:prstGeom prst="rect">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17" name="Google Shape;217;p30"/>
          <p:cNvSpPr txBox="1"/>
          <p:nvPr>
            <p:ph idx="10" type="dt"/>
          </p:nvPr>
        </p:nvSpPr>
        <p:spPr>
          <a:xfrm>
            <a:off x="152400" y="4892278"/>
            <a:ext cx="2514600"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b="1" sz="1100">
              <a:solidFill>
                <a:schemeClr val="dk1"/>
              </a:solidFill>
              <a:latin typeface="Times New Roman"/>
              <a:ea typeface="Times New Roman"/>
              <a:cs typeface="Times New Roman"/>
              <a:sym typeface="Times New Roman"/>
            </a:endParaRPr>
          </a:p>
        </p:txBody>
      </p:sp>
      <p:sp>
        <p:nvSpPr>
          <p:cNvPr id="218" name="Google Shape;218;p30"/>
          <p:cNvSpPr txBox="1"/>
          <p:nvPr>
            <p:ph idx="11" type="ftr"/>
          </p:nvPr>
        </p:nvSpPr>
        <p:spPr>
          <a:xfrm>
            <a:off x="3239069" y="4892278"/>
            <a:ext cx="3352801"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IN" sz="1200">
                <a:solidFill>
                  <a:schemeClr val="dk1"/>
                </a:solidFill>
                <a:latin typeface="Times New Roman"/>
                <a:ea typeface="Times New Roman"/>
                <a:cs typeface="Times New Roman"/>
                <a:sym typeface="Times New Roman"/>
              </a:rPr>
              <a:t>School of  ECE</a:t>
            </a:r>
            <a:endParaRPr b="1" sz="1200">
              <a:solidFill>
                <a:schemeClr val="dk1"/>
              </a:solidFill>
              <a:latin typeface="Times New Roman"/>
              <a:ea typeface="Times New Roman"/>
              <a:cs typeface="Times New Roman"/>
              <a:sym typeface="Times New Roman"/>
            </a:endParaRPr>
          </a:p>
        </p:txBody>
      </p:sp>
      <p:sp>
        <p:nvSpPr>
          <p:cNvPr id="219" name="Google Shape;219;p30"/>
          <p:cNvSpPr txBox="1"/>
          <p:nvPr>
            <p:ph idx="12" type="sldNum"/>
          </p:nvPr>
        </p:nvSpPr>
        <p:spPr>
          <a:xfrm>
            <a:off x="6629400" y="4873068"/>
            <a:ext cx="2057400" cy="273844"/>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sz="1200">
                <a:solidFill>
                  <a:schemeClr val="dk1"/>
                </a:solidFill>
                <a:latin typeface="Times New Roman"/>
                <a:ea typeface="Times New Roman"/>
                <a:cs typeface="Times New Roman"/>
                <a:sym typeface="Times New Roman"/>
              </a:rPr>
              <a:t>3</a:t>
            </a:r>
            <a:endParaRPr sz="1200">
              <a:solidFill>
                <a:schemeClr val="dk1"/>
              </a:solidFill>
              <a:latin typeface="Times New Roman"/>
              <a:ea typeface="Times New Roman"/>
              <a:cs typeface="Times New Roman"/>
              <a:sym typeface="Times New Roman"/>
            </a:endParaRPr>
          </a:p>
        </p:txBody>
      </p:sp>
      <p:sp>
        <p:nvSpPr>
          <p:cNvPr id="220" name="Google Shape;220;p30"/>
          <p:cNvSpPr/>
          <p:nvPr/>
        </p:nvSpPr>
        <p:spPr>
          <a:xfrm>
            <a:off x="965075" y="16152"/>
            <a:ext cx="28053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IN" sz="2400">
                <a:solidFill>
                  <a:schemeClr val="dk1"/>
                </a:solidFill>
                <a:latin typeface="Calibri"/>
                <a:ea typeface="Calibri"/>
                <a:cs typeface="Calibri"/>
                <a:sym typeface="Calibri"/>
              </a:rPr>
              <a:t>Problem Statement </a:t>
            </a:r>
            <a:endParaRPr b="1" sz="2400">
              <a:solidFill>
                <a:schemeClr val="dk1"/>
              </a:solidFill>
              <a:latin typeface="Calibri"/>
              <a:ea typeface="Calibri"/>
              <a:cs typeface="Calibri"/>
              <a:sym typeface="Calibri"/>
            </a:endParaRPr>
          </a:p>
        </p:txBody>
      </p:sp>
      <p:pic>
        <p:nvPicPr>
          <p:cNvPr id="221" name="Google Shape;221;p30"/>
          <p:cNvPicPr preferRelativeResize="0"/>
          <p:nvPr/>
        </p:nvPicPr>
        <p:blipFill rotWithShape="1">
          <a:blip r:embed="rId3">
            <a:alphaModFix/>
          </a:blip>
          <a:srcRect b="16827" l="1673" r="2922" t="18483"/>
          <a:stretch/>
        </p:blipFill>
        <p:spPr>
          <a:xfrm>
            <a:off x="5943600" y="71237"/>
            <a:ext cx="2895600" cy="351523"/>
          </a:xfrm>
          <a:prstGeom prst="rect">
            <a:avLst/>
          </a:prstGeom>
          <a:noFill/>
          <a:ln>
            <a:noFill/>
          </a:ln>
        </p:spPr>
      </p:pic>
      <p:sp>
        <p:nvSpPr>
          <p:cNvPr id="222" name="Google Shape;222;p30"/>
          <p:cNvSpPr/>
          <p:nvPr/>
        </p:nvSpPr>
        <p:spPr>
          <a:xfrm>
            <a:off x="228600" y="83463"/>
            <a:ext cx="4953000" cy="430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2060"/>
              </a:buClr>
              <a:buSzPts val="2200"/>
              <a:buFont typeface="Calibri"/>
              <a:buNone/>
            </a:pPr>
            <a:r>
              <a:rPr b="1" lang="en-IN" sz="2200">
                <a:solidFill>
                  <a:srgbClr val="002060"/>
                </a:solidFill>
                <a:latin typeface="Calibri"/>
                <a:ea typeface="Calibri"/>
                <a:cs typeface="Calibri"/>
                <a:sym typeface="Calibri"/>
              </a:rPr>
              <a:t>Title:</a:t>
            </a:r>
            <a:endParaRPr b="1" sz="2200">
              <a:solidFill>
                <a:srgbClr val="002060"/>
              </a:solidFill>
              <a:latin typeface="Calibri"/>
              <a:ea typeface="Calibri"/>
              <a:cs typeface="Calibri"/>
              <a:sym typeface="Calibri"/>
            </a:endParaRPr>
          </a:p>
        </p:txBody>
      </p:sp>
      <p:sp>
        <p:nvSpPr>
          <p:cNvPr id="223" name="Google Shape;223;p30"/>
          <p:cNvSpPr txBox="1"/>
          <p:nvPr/>
        </p:nvSpPr>
        <p:spPr>
          <a:xfrm>
            <a:off x="304800" y="528450"/>
            <a:ext cx="8375400" cy="569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rgbClr val="002060"/>
              </a:buClr>
              <a:buSzPts val="3200"/>
              <a:buFont typeface="Calibri"/>
              <a:buNone/>
            </a:pPr>
            <a:r>
              <a:rPr b="1" lang="en-IN" sz="2500">
                <a:solidFill>
                  <a:srgbClr val="002060"/>
                </a:solidFill>
                <a:latin typeface="Calibri"/>
                <a:ea typeface="Calibri"/>
                <a:cs typeface="Calibri"/>
                <a:sym typeface="Calibri"/>
              </a:rPr>
              <a:t>Denoising Audio Using DFT &amp; IDFT</a:t>
            </a:r>
            <a:endParaRPr b="1"/>
          </a:p>
        </p:txBody>
      </p:sp>
      <p:pic>
        <p:nvPicPr>
          <p:cNvPr id="224" name="Google Shape;224;p30"/>
          <p:cNvPicPr preferRelativeResize="0"/>
          <p:nvPr/>
        </p:nvPicPr>
        <p:blipFill>
          <a:blip r:embed="rId4">
            <a:alphaModFix/>
          </a:blip>
          <a:stretch>
            <a:fillRect/>
          </a:stretch>
        </p:blipFill>
        <p:spPr>
          <a:xfrm>
            <a:off x="1846275" y="1148450"/>
            <a:ext cx="5657343" cy="348962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1"/>
          <p:cNvSpPr txBox="1"/>
          <p:nvPr>
            <p:ph idx="12" type="sldNum"/>
          </p:nvPr>
        </p:nvSpPr>
        <p:spPr>
          <a:xfrm>
            <a:off x="6457950" y="4767264"/>
            <a:ext cx="20574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
        <p:nvSpPr>
          <p:cNvPr id="231" name="Google Shape;231;p31"/>
          <p:cNvSpPr txBox="1"/>
          <p:nvPr>
            <p:ph type="title"/>
          </p:nvPr>
        </p:nvSpPr>
        <p:spPr>
          <a:xfrm>
            <a:off x="628650" y="273845"/>
            <a:ext cx="7886700" cy="9942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232" name="Google Shape;232;p31"/>
          <p:cNvSpPr txBox="1"/>
          <p:nvPr>
            <p:ph idx="1" type="body"/>
          </p:nvPr>
        </p:nvSpPr>
        <p:spPr>
          <a:xfrm>
            <a:off x="1143000" y="548640"/>
            <a:ext cx="6400800" cy="2606100"/>
          </a:xfrm>
          <a:prstGeom prst="rect">
            <a:avLst/>
          </a:prstGeom>
        </p:spPr>
        <p:txBody>
          <a:bodyPr anchorCtr="0" anchor="t" bIns="45700" lIns="91425" spcFirstLastPara="1" rIns="91425" wrap="square" tIns="45700">
            <a:normAutofit/>
          </a:bodyPr>
          <a:lstStyle/>
          <a:p>
            <a:pPr indent="0" lvl="0" marL="0" rtl="0" algn="l">
              <a:spcBef>
                <a:spcPts val="750"/>
              </a:spcBef>
              <a:spcAft>
                <a:spcPts val="0"/>
              </a:spcAft>
              <a:buNone/>
            </a:pPr>
            <a:r>
              <a:t/>
            </a:r>
            <a:endParaRPr/>
          </a:p>
        </p:txBody>
      </p:sp>
      <p:pic>
        <p:nvPicPr>
          <p:cNvPr id="233" name="Google Shape;233;p31"/>
          <p:cNvPicPr preferRelativeResize="0"/>
          <p:nvPr/>
        </p:nvPicPr>
        <p:blipFill rotWithShape="1">
          <a:blip r:embed="rId3">
            <a:alphaModFix/>
          </a:blip>
          <a:srcRect b="16826" l="1669" r="2928" t="18482"/>
          <a:stretch/>
        </p:blipFill>
        <p:spPr>
          <a:xfrm>
            <a:off x="5943600" y="71237"/>
            <a:ext cx="2895600" cy="351523"/>
          </a:xfrm>
          <a:prstGeom prst="rect">
            <a:avLst/>
          </a:prstGeom>
          <a:noFill/>
          <a:ln>
            <a:noFill/>
          </a:ln>
        </p:spPr>
      </p:pic>
      <p:sp>
        <p:nvSpPr>
          <p:cNvPr id="234" name="Google Shape;234;p31"/>
          <p:cNvSpPr/>
          <p:nvPr/>
        </p:nvSpPr>
        <p:spPr>
          <a:xfrm>
            <a:off x="228600" y="83463"/>
            <a:ext cx="4953000" cy="430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2060"/>
              </a:buClr>
              <a:buSzPts val="2200"/>
              <a:buFont typeface="Calibri"/>
              <a:buNone/>
            </a:pPr>
            <a:r>
              <a:rPr b="1" lang="en-IN" sz="2200">
                <a:solidFill>
                  <a:srgbClr val="002060"/>
                </a:solidFill>
                <a:latin typeface="Calibri"/>
                <a:ea typeface="Calibri"/>
                <a:cs typeface="Calibri"/>
                <a:sym typeface="Calibri"/>
              </a:rPr>
              <a:t>Title : </a:t>
            </a:r>
            <a:r>
              <a:rPr b="1" lang="en-IN" sz="1300">
                <a:solidFill>
                  <a:schemeClr val="dk1"/>
                </a:solidFill>
              </a:rPr>
              <a:t>🔹 </a:t>
            </a:r>
            <a:r>
              <a:rPr b="1" lang="en-IN" sz="1900">
                <a:solidFill>
                  <a:schemeClr val="dk1"/>
                </a:solidFill>
              </a:rPr>
              <a:t>Problem Definition</a:t>
            </a:r>
            <a:endParaRPr b="1" sz="1900">
              <a:solidFill>
                <a:schemeClr val="dk1"/>
              </a:solidFill>
            </a:endParaRPr>
          </a:p>
          <a:p>
            <a:pPr indent="0" lvl="0" marL="0" marR="0" rtl="0" algn="l">
              <a:spcBef>
                <a:spcPts val="0"/>
              </a:spcBef>
              <a:spcAft>
                <a:spcPts val="0"/>
              </a:spcAft>
              <a:buClr>
                <a:srgbClr val="002060"/>
              </a:buClr>
              <a:buSzPts val="2200"/>
              <a:buFont typeface="Calibri"/>
              <a:buNone/>
            </a:pPr>
            <a:r>
              <a:t/>
            </a:r>
            <a:endParaRPr b="1" sz="2200">
              <a:solidFill>
                <a:srgbClr val="002060"/>
              </a:solidFill>
              <a:latin typeface="Calibri"/>
              <a:ea typeface="Calibri"/>
              <a:cs typeface="Calibri"/>
              <a:sym typeface="Calibri"/>
            </a:endParaRPr>
          </a:p>
        </p:txBody>
      </p:sp>
      <p:cxnSp>
        <p:nvCxnSpPr>
          <p:cNvPr id="235" name="Google Shape;235;p31"/>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
        <p:nvSpPr>
          <p:cNvPr id="236" name="Google Shape;236;p31"/>
          <p:cNvSpPr/>
          <p:nvPr/>
        </p:nvSpPr>
        <p:spPr>
          <a:xfrm>
            <a:off x="0" y="4914900"/>
            <a:ext cx="9144000" cy="228600"/>
          </a:xfrm>
          <a:prstGeom prst="rect">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37" name="Google Shape;237;p31"/>
          <p:cNvSpPr txBox="1"/>
          <p:nvPr>
            <p:ph idx="10" type="dt"/>
          </p:nvPr>
        </p:nvSpPr>
        <p:spPr>
          <a:xfrm>
            <a:off x="152400" y="4892278"/>
            <a:ext cx="2514600" cy="2739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b="1" sz="1100">
              <a:solidFill>
                <a:schemeClr val="dk1"/>
              </a:solidFill>
              <a:latin typeface="Times New Roman"/>
              <a:ea typeface="Times New Roman"/>
              <a:cs typeface="Times New Roman"/>
              <a:sym typeface="Times New Roman"/>
            </a:endParaRPr>
          </a:p>
        </p:txBody>
      </p:sp>
      <p:sp>
        <p:nvSpPr>
          <p:cNvPr id="238" name="Google Shape;238;p31"/>
          <p:cNvSpPr txBox="1"/>
          <p:nvPr>
            <p:ph idx="11" type="ftr"/>
          </p:nvPr>
        </p:nvSpPr>
        <p:spPr>
          <a:xfrm>
            <a:off x="3239069" y="4892278"/>
            <a:ext cx="3352800" cy="2739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IN" sz="1200">
                <a:solidFill>
                  <a:schemeClr val="dk1"/>
                </a:solidFill>
                <a:latin typeface="Times New Roman"/>
                <a:ea typeface="Times New Roman"/>
                <a:cs typeface="Times New Roman"/>
                <a:sym typeface="Times New Roman"/>
              </a:rPr>
              <a:t>School of  ECE</a:t>
            </a:r>
            <a:endParaRPr b="1" sz="1200">
              <a:solidFill>
                <a:schemeClr val="dk1"/>
              </a:solidFill>
              <a:latin typeface="Times New Roman"/>
              <a:ea typeface="Times New Roman"/>
              <a:cs typeface="Times New Roman"/>
              <a:sym typeface="Times New Roman"/>
            </a:endParaRPr>
          </a:p>
        </p:txBody>
      </p:sp>
      <p:sp>
        <p:nvSpPr>
          <p:cNvPr id="239" name="Google Shape;239;p31"/>
          <p:cNvSpPr txBox="1"/>
          <p:nvPr/>
        </p:nvSpPr>
        <p:spPr>
          <a:xfrm>
            <a:off x="193200" y="475588"/>
            <a:ext cx="8757600" cy="48384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200"/>
              </a:spcBef>
              <a:spcAft>
                <a:spcPts val="0"/>
              </a:spcAft>
              <a:buClr>
                <a:schemeClr val="dk1"/>
              </a:buClr>
              <a:buSzPts val="1100"/>
              <a:buFont typeface="Arial"/>
              <a:buNone/>
            </a:pPr>
            <a:r>
              <a:rPr lang="en-IN" sz="1100">
                <a:solidFill>
                  <a:schemeClr val="dk1"/>
                </a:solidFill>
              </a:rPr>
              <a:t>The main problem is to restore and enhance a noisy audio signal by:</a:t>
            </a:r>
            <a:endParaRPr sz="1100">
              <a:solidFill>
                <a:schemeClr val="dk1"/>
              </a:solidFill>
            </a:endParaRPr>
          </a:p>
          <a:p>
            <a:pPr indent="-298450" lvl="0" marL="457200" rtl="0" algn="l">
              <a:lnSpc>
                <a:spcPct val="100000"/>
              </a:lnSpc>
              <a:spcBef>
                <a:spcPts val="1200"/>
              </a:spcBef>
              <a:spcAft>
                <a:spcPts val="0"/>
              </a:spcAft>
              <a:buClr>
                <a:schemeClr val="dk1"/>
              </a:buClr>
              <a:buSzPts val="1100"/>
              <a:buChar char="●"/>
            </a:pPr>
            <a:r>
              <a:rPr lang="en-IN" sz="1100">
                <a:solidFill>
                  <a:schemeClr val="dk1"/>
                </a:solidFill>
              </a:rPr>
              <a:t>Removing high-frequency noise using Digital Signal Processing (DFT/IDFT).</a:t>
            </a:r>
            <a:br>
              <a:rPr lang="en-IN" sz="1100">
                <a:solidFill>
                  <a:schemeClr val="dk1"/>
                </a:solidFill>
              </a:rPr>
            </a:br>
            <a:endParaRPr sz="1100">
              <a:solidFill>
                <a:schemeClr val="dk1"/>
              </a:solidFill>
            </a:endParaRPr>
          </a:p>
          <a:p>
            <a:pPr indent="-298450" lvl="0" marL="457200" rtl="0" algn="l">
              <a:lnSpc>
                <a:spcPct val="100000"/>
              </a:lnSpc>
              <a:spcBef>
                <a:spcPts val="0"/>
              </a:spcBef>
              <a:spcAft>
                <a:spcPts val="0"/>
              </a:spcAft>
              <a:buClr>
                <a:schemeClr val="dk1"/>
              </a:buClr>
              <a:buSzPts val="1100"/>
              <a:buChar char="●"/>
            </a:pPr>
            <a:r>
              <a:rPr lang="en-IN" sz="1100">
                <a:solidFill>
                  <a:schemeClr val="dk1"/>
                </a:solidFill>
              </a:rPr>
              <a:t>Reconstructing the clean time-domain signal after filtering.</a:t>
            </a:r>
            <a:endParaRPr sz="1100">
              <a:solidFill>
                <a:schemeClr val="dk1"/>
              </a:solidFill>
            </a:endParaRPr>
          </a:p>
          <a:p>
            <a:pPr indent="0" lvl="0" marL="0" rtl="0" algn="l">
              <a:lnSpc>
                <a:spcPct val="100000"/>
              </a:lnSpc>
              <a:spcBef>
                <a:spcPts val="1400"/>
              </a:spcBef>
              <a:spcAft>
                <a:spcPts val="0"/>
              </a:spcAft>
              <a:buClr>
                <a:schemeClr val="dk1"/>
              </a:buClr>
              <a:buSzPts val="1100"/>
              <a:buFont typeface="Arial"/>
              <a:buNone/>
            </a:pPr>
            <a:r>
              <a:rPr b="1" lang="en-IN" sz="1300">
                <a:solidFill>
                  <a:schemeClr val="dk1"/>
                </a:solidFill>
              </a:rPr>
              <a:t>🔹 Key Challenges</a:t>
            </a:r>
            <a:endParaRPr b="1" sz="1300">
              <a:solidFill>
                <a:schemeClr val="dk1"/>
              </a:solidFill>
            </a:endParaRPr>
          </a:p>
          <a:p>
            <a:pPr indent="-298450" lvl="0" marL="457200" rtl="0" algn="l">
              <a:lnSpc>
                <a:spcPct val="100000"/>
              </a:lnSpc>
              <a:spcBef>
                <a:spcPts val="1200"/>
              </a:spcBef>
              <a:spcAft>
                <a:spcPts val="0"/>
              </a:spcAft>
              <a:buClr>
                <a:schemeClr val="dk1"/>
              </a:buClr>
              <a:buSzPts val="1100"/>
              <a:buChar char="●"/>
            </a:pPr>
            <a:r>
              <a:rPr lang="en-IN" sz="1100">
                <a:solidFill>
                  <a:schemeClr val="dk1"/>
                </a:solidFill>
              </a:rPr>
              <a:t>Preserving important audio details while reducing noise.</a:t>
            </a:r>
            <a:br>
              <a:rPr lang="en-IN" sz="1100">
                <a:solidFill>
                  <a:schemeClr val="dk1"/>
                </a:solidFill>
              </a:rPr>
            </a:br>
            <a:endParaRPr sz="1100">
              <a:solidFill>
                <a:schemeClr val="dk1"/>
              </a:solidFill>
            </a:endParaRPr>
          </a:p>
          <a:p>
            <a:pPr indent="-298450" lvl="0" marL="457200" rtl="0" algn="l">
              <a:lnSpc>
                <a:spcPct val="100000"/>
              </a:lnSpc>
              <a:spcBef>
                <a:spcPts val="0"/>
              </a:spcBef>
              <a:spcAft>
                <a:spcPts val="0"/>
              </a:spcAft>
              <a:buClr>
                <a:schemeClr val="dk1"/>
              </a:buClr>
              <a:buSzPts val="1100"/>
              <a:buChar char="●"/>
            </a:pPr>
            <a:r>
              <a:rPr lang="en-IN" sz="1100">
                <a:solidFill>
                  <a:schemeClr val="dk1"/>
                </a:solidFill>
              </a:rPr>
              <a:t>Choosing an effective cutoff frequency for low-pass filtering in the DFT domain.</a:t>
            </a:r>
            <a:br>
              <a:rPr lang="en-IN" sz="1100">
                <a:solidFill>
                  <a:schemeClr val="dk1"/>
                </a:solidFill>
              </a:rPr>
            </a:br>
            <a:endParaRPr sz="1100">
              <a:solidFill>
                <a:schemeClr val="dk1"/>
              </a:solidFill>
            </a:endParaRPr>
          </a:p>
          <a:p>
            <a:pPr indent="-298450" lvl="0" marL="457200" rtl="0" algn="l">
              <a:lnSpc>
                <a:spcPct val="100000"/>
              </a:lnSpc>
              <a:spcBef>
                <a:spcPts val="0"/>
              </a:spcBef>
              <a:spcAft>
                <a:spcPts val="0"/>
              </a:spcAft>
              <a:buClr>
                <a:schemeClr val="dk1"/>
              </a:buClr>
              <a:buSzPts val="1100"/>
              <a:buChar char="●"/>
            </a:pPr>
            <a:r>
              <a:rPr lang="en-IN" sz="1100">
                <a:solidFill>
                  <a:schemeClr val="dk1"/>
                </a:solidFill>
              </a:rPr>
              <a:t>Avoiding distortion during manual DFT and IDFT computation.</a:t>
            </a:r>
            <a:br>
              <a:rPr lang="en-IN" sz="1100">
                <a:solidFill>
                  <a:schemeClr val="dk1"/>
                </a:solidFill>
              </a:rPr>
            </a:br>
            <a:endParaRPr sz="1100">
              <a:solidFill>
                <a:schemeClr val="dk1"/>
              </a:solidFill>
            </a:endParaRPr>
          </a:p>
          <a:p>
            <a:pPr indent="-298450" lvl="0" marL="457200" rtl="0" algn="l">
              <a:lnSpc>
                <a:spcPct val="100000"/>
              </a:lnSpc>
              <a:spcBef>
                <a:spcPts val="0"/>
              </a:spcBef>
              <a:spcAft>
                <a:spcPts val="0"/>
              </a:spcAft>
              <a:buClr>
                <a:schemeClr val="dk1"/>
              </a:buClr>
              <a:buSzPts val="1100"/>
              <a:buChar char="●"/>
            </a:pPr>
            <a:r>
              <a:rPr lang="en-IN" sz="1100">
                <a:solidFill>
                  <a:schemeClr val="dk1"/>
                </a:solidFill>
              </a:rPr>
              <a:t>Maintaining signal quality while keeping the approach computationally simple.</a:t>
            </a:r>
            <a:endParaRPr sz="1100">
              <a:solidFill>
                <a:schemeClr val="dk1"/>
              </a:solidFill>
            </a:endParaRPr>
          </a:p>
          <a:p>
            <a:pPr indent="0" lvl="0" marL="0" rtl="0" algn="l">
              <a:lnSpc>
                <a:spcPct val="100000"/>
              </a:lnSpc>
              <a:spcBef>
                <a:spcPts val="1400"/>
              </a:spcBef>
              <a:spcAft>
                <a:spcPts val="0"/>
              </a:spcAft>
              <a:buClr>
                <a:schemeClr val="dk1"/>
              </a:buClr>
              <a:buSzPts val="1100"/>
              <a:buFont typeface="Arial"/>
              <a:buNone/>
            </a:pPr>
            <a:r>
              <a:rPr b="1" lang="en-IN" sz="1300">
                <a:solidFill>
                  <a:schemeClr val="dk1"/>
                </a:solidFill>
              </a:rPr>
              <a:t>🔹 Project Objective</a:t>
            </a:r>
            <a:endParaRPr b="1" sz="1300">
              <a:solidFill>
                <a:schemeClr val="dk1"/>
              </a:solidFill>
            </a:endParaRPr>
          </a:p>
          <a:p>
            <a:pPr indent="-298450" lvl="0" marL="457200" rtl="0" algn="l">
              <a:lnSpc>
                <a:spcPct val="100000"/>
              </a:lnSpc>
              <a:spcBef>
                <a:spcPts val="1200"/>
              </a:spcBef>
              <a:spcAft>
                <a:spcPts val="0"/>
              </a:spcAft>
              <a:buClr>
                <a:schemeClr val="dk1"/>
              </a:buClr>
              <a:buSzPts val="1100"/>
              <a:buChar char="●"/>
            </a:pPr>
            <a:r>
              <a:rPr lang="en-IN" sz="1100">
                <a:solidFill>
                  <a:schemeClr val="dk1"/>
                </a:solidFill>
              </a:rPr>
              <a:t>Take a noisy 1-D audio signal as input.</a:t>
            </a:r>
            <a:br>
              <a:rPr lang="en-IN" sz="1100">
                <a:solidFill>
                  <a:schemeClr val="dk1"/>
                </a:solidFill>
              </a:rPr>
            </a:br>
            <a:endParaRPr sz="1100">
              <a:solidFill>
                <a:schemeClr val="dk1"/>
              </a:solidFill>
            </a:endParaRPr>
          </a:p>
          <a:p>
            <a:pPr indent="-298450" lvl="0" marL="457200" rtl="0" algn="l">
              <a:lnSpc>
                <a:spcPct val="100000"/>
              </a:lnSpc>
              <a:spcBef>
                <a:spcPts val="0"/>
              </a:spcBef>
              <a:spcAft>
                <a:spcPts val="0"/>
              </a:spcAft>
              <a:buClr>
                <a:schemeClr val="dk1"/>
              </a:buClr>
              <a:buSzPts val="1100"/>
              <a:buChar char="●"/>
            </a:pPr>
            <a:r>
              <a:rPr lang="en-IN" sz="1100">
                <a:solidFill>
                  <a:schemeClr val="dk1"/>
                </a:solidFill>
              </a:rPr>
              <a:t>Apply DFT-based frequency filtering to remove high-frequency noise.</a:t>
            </a:r>
            <a:br>
              <a:rPr lang="en-IN" sz="1100">
                <a:solidFill>
                  <a:schemeClr val="dk1"/>
                </a:solidFill>
              </a:rPr>
            </a:br>
            <a:endParaRPr sz="1100">
              <a:solidFill>
                <a:schemeClr val="dk1"/>
              </a:solidFill>
            </a:endParaRPr>
          </a:p>
          <a:p>
            <a:pPr indent="-298450" lvl="0" marL="457200" rtl="0" algn="l">
              <a:lnSpc>
                <a:spcPct val="100000"/>
              </a:lnSpc>
              <a:spcBef>
                <a:spcPts val="0"/>
              </a:spcBef>
              <a:spcAft>
                <a:spcPts val="0"/>
              </a:spcAft>
              <a:buClr>
                <a:schemeClr val="dk1"/>
              </a:buClr>
              <a:buSzPts val="1100"/>
              <a:buChar char="●"/>
            </a:pPr>
            <a:r>
              <a:rPr lang="en-IN" sz="1100">
                <a:solidFill>
                  <a:schemeClr val="dk1"/>
                </a:solidFill>
              </a:rPr>
              <a:t>Reconstruct the enhanced signal using manual IDFT.</a:t>
            </a:r>
            <a:br>
              <a:rPr lang="en-IN" sz="1100">
                <a:solidFill>
                  <a:schemeClr val="dk1"/>
                </a:solidFill>
              </a:rPr>
            </a:br>
            <a:endParaRPr sz="1100">
              <a:solidFill>
                <a:schemeClr val="dk1"/>
              </a:solidFill>
            </a:endParaRPr>
          </a:p>
          <a:p>
            <a:pPr indent="-298450" lvl="0" marL="457200" rtl="0" algn="l">
              <a:lnSpc>
                <a:spcPct val="100000"/>
              </a:lnSpc>
              <a:spcBef>
                <a:spcPts val="0"/>
              </a:spcBef>
              <a:spcAft>
                <a:spcPts val="0"/>
              </a:spcAft>
              <a:buClr>
                <a:schemeClr val="dk1"/>
              </a:buClr>
              <a:buSzPts val="1100"/>
              <a:buChar char="●"/>
            </a:pPr>
            <a:r>
              <a:rPr lang="en-IN" sz="1100">
                <a:solidFill>
                  <a:schemeClr val="dk1"/>
                </a:solidFill>
              </a:rPr>
              <a:t>Evaluate the output through waveform comparison and frequency-domain analysis.</a:t>
            </a:r>
            <a:endParaRPr sz="1100">
              <a:solidFill>
                <a:schemeClr val="dk1"/>
              </a:solidFill>
            </a:endParaRPr>
          </a:p>
          <a:p>
            <a:pPr indent="0" lvl="0" marL="0" rtl="0" algn="l">
              <a:lnSpc>
                <a:spcPct val="100000"/>
              </a:lnSpc>
              <a:spcBef>
                <a:spcPts val="1200"/>
              </a:spcBef>
              <a:spcAft>
                <a:spcPts val="1200"/>
              </a:spcAft>
              <a:buNone/>
            </a:pPr>
            <a:r>
              <a:t/>
            </a:r>
            <a:endParaRPr b="1" sz="15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cxnSp>
        <p:nvCxnSpPr>
          <p:cNvPr id="244" name="Google Shape;244;p32"/>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
        <p:nvSpPr>
          <p:cNvPr id="245" name="Google Shape;245;p32"/>
          <p:cNvSpPr/>
          <p:nvPr/>
        </p:nvSpPr>
        <p:spPr>
          <a:xfrm>
            <a:off x="0" y="4914900"/>
            <a:ext cx="9144000" cy="228600"/>
          </a:xfrm>
          <a:prstGeom prst="rect">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46" name="Google Shape;246;p32"/>
          <p:cNvSpPr txBox="1"/>
          <p:nvPr>
            <p:ph idx="10" type="dt"/>
          </p:nvPr>
        </p:nvSpPr>
        <p:spPr>
          <a:xfrm>
            <a:off x="152400" y="4892278"/>
            <a:ext cx="2514600"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b="1" sz="1100">
              <a:solidFill>
                <a:schemeClr val="dk1"/>
              </a:solidFill>
              <a:latin typeface="Times New Roman"/>
              <a:ea typeface="Times New Roman"/>
              <a:cs typeface="Times New Roman"/>
              <a:sym typeface="Times New Roman"/>
            </a:endParaRPr>
          </a:p>
        </p:txBody>
      </p:sp>
      <p:sp>
        <p:nvSpPr>
          <p:cNvPr id="247" name="Google Shape;247;p32"/>
          <p:cNvSpPr txBox="1"/>
          <p:nvPr>
            <p:ph idx="11" type="ftr"/>
          </p:nvPr>
        </p:nvSpPr>
        <p:spPr>
          <a:xfrm>
            <a:off x="3239069" y="4892278"/>
            <a:ext cx="3352801"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IN" sz="1200">
                <a:solidFill>
                  <a:schemeClr val="dk1"/>
                </a:solidFill>
                <a:latin typeface="Times New Roman"/>
                <a:ea typeface="Times New Roman"/>
                <a:cs typeface="Times New Roman"/>
                <a:sym typeface="Times New Roman"/>
              </a:rPr>
              <a:t>School of  ECE</a:t>
            </a:r>
            <a:endParaRPr b="1" sz="1200">
              <a:solidFill>
                <a:schemeClr val="dk1"/>
              </a:solidFill>
              <a:latin typeface="Times New Roman"/>
              <a:ea typeface="Times New Roman"/>
              <a:cs typeface="Times New Roman"/>
              <a:sym typeface="Times New Roman"/>
            </a:endParaRPr>
          </a:p>
        </p:txBody>
      </p:sp>
      <p:sp>
        <p:nvSpPr>
          <p:cNvPr id="248" name="Google Shape;248;p32"/>
          <p:cNvSpPr txBox="1"/>
          <p:nvPr>
            <p:ph idx="12" type="sldNum"/>
          </p:nvPr>
        </p:nvSpPr>
        <p:spPr>
          <a:xfrm>
            <a:off x="6629400" y="4873068"/>
            <a:ext cx="2057400" cy="273844"/>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sz="1200">
                <a:solidFill>
                  <a:schemeClr val="dk1"/>
                </a:solidFill>
                <a:latin typeface="Times New Roman"/>
                <a:ea typeface="Times New Roman"/>
                <a:cs typeface="Times New Roman"/>
                <a:sym typeface="Times New Roman"/>
              </a:rPr>
              <a:t>4</a:t>
            </a:r>
            <a:endParaRPr sz="1200">
              <a:solidFill>
                <a:schemeClr val="dk1"/>
              </a:solidFill>
              <a:latin typeface="Times New Roman"/>
              <a:ea typeface="Times New Roman"/>
              <a:cs typeface="Times New Roman"/>
              <a:sym typeface="Times New Roman"/>
            </a:endParaRPr>
          </a:p>
        </p:txBody>
      </p:sp>
      <p:sp>
        <p:nvSpPr>
          <p:cNvPr id="249" name="Google Shape;249;p32"/>
          <p:cNvSpPr/>
          <p:nvPr/>
        </p:nvSpPr>
        <p:spPr>
          <a:xfrm>
            <a:off x="961700" y="68077"/>
            <a:ext cx="17778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IN" sz="2400">
                <a:solidFill>
                  <a:schemeClr val="dk1"/>
                </a:solidFill>
                <a:latin typeface="Calibri"/>
                <a:ea typeface="Calibri"/>
                <a:cs typeface="Calibri"/>
                <a:sym typeface="Calibri"/>
              </a:rPr>
              <a:t>Introduction</a:t>
            </a:r>
            <a:endParaRPr sz="2400">
              <a:solidFill>
                <a:schemeClr val="dk1"/>
              </a:solidFill>
              <a:latin typeface="Calibri"/>
              <a:ea typeface="Calibri"/>
              <a:cs typeface="Calibri"/>
              <a:sym typeface="Calibri"/>
            </a:endParaRPr>
          </a:p>
        </p:txBody>
      </p:sp>
      <p:pic>
        <p:nvPicPr>
          <p:cNvPr id="250" name="Google Shape;250;p32"/>
          <p:cNvPicPr preferRelativeResize="0"/>
          <p:nvPr/>
        </p:nvPicPr>
        <p:blipFill rotWithShape="1">
          <a:blip r:embed="rId3">
            <a:alphaModFix/>
          </a:blip>
          <a:srcRect b="16827" l="1673" r="2922" t="18483"/>
          <a:stretch/>
        </p:blipFill>
        <p:spPr>
          <a:xfrm>
            <a:off x="5943600" y="71237"/>
            <a:ext cx="2895600" cy="351523"/>
          </a:xfrm>
          <a:prstGeom prst="rect">
            <a:avLst/>
          </a:prstGeom>
          <a:noFill/>
          <a:ln>
            <a:noFill/>
          </a:ln>
        </p:spPr>
      </p:pic>
      <p:sp>
        <p:nvSpPr>
          <p:cNvPr id="251" name="Google Shape;251;p32"/>
          <p:cNvSpPr/>
          <p:nvPr/>
        </p:nvSpPr>
        <p:spPr>
          <a:xfrm>
            <a:off x="228600" y="83463"/>
            <a:ext cx="4953000" cy="4308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2060"/>
              </a:buClr>
              <a:buSzPts val="2200"/>
              <a:buFont typeface="Calibri"/>
              <a:buNone/>
            </a:pPr>
            <a:r>
              <a:rPr b="1" lang="en-IN" sz="2200">
                <a:solidFill>
                  <a:srgbClr val="002060"/>
                </a:solidFill>
                <a:latin typeface="Calibri"/>
                <a:ea typeface="Calibri"/>
                <a:cs typeface="Calibri"/>
                <a:sym typeface="Calibri"/>
              </a:rPr>
              <a:t>Title:</a:t>
            </a:r>
            <a:endParaRPr b="1" sz="2200">
              <a:solidFill>
                <a:srgbClr val="002060"/>
              </a:solidFill>
              <a:latin typeface="Calibri"/>
              <a:ea typeface="Calibri"/>
              <a:cs typeface="Calibri"/>
              <a:sym typeface="Calibri"/>
            </a:endParaRPr>
          </a:p>
        </p:txBody>
      </p:sp>
      <p:sp>
        <p:nvSpPr>
          <p:cNvPr id="252" name="Google Shape;252;p32"/>
          <p:cNvSpPr txBox="1"/>
          <p:nvPr/>
        </p:nvSpPr>
        <p:spPr>
          <a:xfrm>
            <a:off x="228600" y="739025"/>
            <a:ext cx="9144000" cy="4071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lang="en-IN" sz="1300">
                <a:solidFill>
                  <a:schemeClr val="dk1"/>
                </a:solidFill>
              </a:rPr>
              <a:t>Digital Signal Processing (DSP) plays a key role in audio enhancement and restoration.</a:t>
            </a:r>
            <a:endParaRPr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IN" sz="1300">
                <a:solidFill>
                  <a:schemeClr val="dk1"/>
                </a:solidFill>
              </a:rPr>
              <a:t>Audio denoising aims to remove unwanted noise while preserving important signal characteristics.</a:t>
            </a:r>
            <a:endParaRPr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IN" sz="1300">
                <a:solidFill>
                  <a:schemeClr val="dk1"/>
                </a:solidFill>
              </a:rPr>
              <a:t>Signal reconstruction restores clean and natural sound after frequency-domain processing.</a:t>
            </a:r>
            <a:endParaRPr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IN" sz="1300">
                <a:solidFill>
                  <a:schemeClr val="dk1"/>
                </a:solidFill>
              </a:rPr>
              <a:t>The combination of DSP fundamentals and simple filtering enables efficient audio restoration.</a:t>
            </a:r>
            <a:endParaRPr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IN" sz="1300">
                <a:solidFill>
                  <a:schemeClr val="dk1"/>
                </a:solidFill>
              </a:rPr>
              <a:t>Frequency-domain methods like DFT (Discrete Fourier Transform) and IDFT (Inverse DFT) help isolate and remove noise components.</a:t>
            </a:r>
            <a:endParaRPr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IN" sz="1300">
                <a:solidFill>
                  <a:schemeClr val="dk1"/>
                </a:solidFill>
              </a:rPr>
              <a:t>Manual DFT/IDFT implementation helps understand core DSP operations without using FFT.</a:t>
            </a:r>
            <a:endParaRPr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IN" sz="1300">
                <a:solidFill>
                  <a:schemeClr val="dk1"/>
                </a:solidFill>
              </a:rPr>
              <a:t>This project integrates DFT-based denoising and time-domain reconstruction to enhance audio quality.</a:t>
            </a:r>
            <a:endParaRPr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IN" sz="1300">
                <a:solidFill>
                  <a:schemeClr val="dk1"/>
                </a:solidFill>
              </a:rPr>
              <a:t>The processed signal is analyzed using waveform comparison and frequency-spectrum plots.</a:t>
            </a:r>
            <a:endParaRPr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IN" sz="1300">
                <a:solidFill>
                  <a:schemeClr val="dk1"/>
                </a:solidFill>
              </a:rPr>
              <a:t>Applications include speech enhancement, audio cleaning, communication systems, and noise-reduced recordings.</a:t>
            </a:r>
            <a:endParaRPr sz="1300">
              <a:solidFill>
                <a:schemeClr val="dk1"/>
              </a:solidFill>
            </a:endParaRPr>
          </a:p>
          <a:p>
            <a:pPr indent="0" lvl="0" marL="0" rtl="0" algn="l">
              <a:spcBef>
                <a:spcPts val="1200"/>
              </a:spcBef>
              <a:spcAft>
                <a:spcPts val="0"/>
              </a:spcAft>
              <a:buNone/>
            </a:pPr>
            <a:r>
              <a:t/>
            </a:r>
            <a:endParaRPr sz="13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cxnSp>
        <p:nvCxnSpPr>
          <p:cNvPr id="257" name="Google Shape;257;p33"/>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
        <p:nvSpPr>
          <p:cNvPr id="258" name="Google Shape;258;p33"/>
          <p:cNvSpPr/>
          <p:nvPr/>
        </p:nvSpPr>
        <p:spPr>
          <a:xfrm>
            <a:off x="0" y="4914900"/>
            <a:ext cx="9144000" cy="228600"/>
          </a:xfrm>
          <a:prstGeom prst="rect">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59" name="Google Shape;259;p33"/>
          <p:cNvSpPr txBox="1"/>
          <p:nvPr>
            <p:ph idx="10" type="dt"/>
          </p:nvPr>
        </p:nvSpPr>
        <p:spPr>
          <a:xfrm>
            <a:off x="152400" y="4892278"/>
            <a:ext cx="2514600"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b="1" sz="1100">
              <a:solidFill>
                <a:schemeClr val="dk1"/>
              </a:solidFill>
              <a:latin typeface="Times New Roman"/>
              <a:ea typeface="Times New Roman"/>
              <a:cs typeface="Times New Roman"/>
              <a:sym typeface="Times New Roman"/>
            </a:endParaRPr>
          </a:p>
        </p:txBody>
      </p:sp>
      <p:sp>
        <p:nvSpPr>
          <p:cNvPr id="260" name="Google Shape;260;p33"/>
          <p:cNvSpPr txBox="1"/>
          <p:nvPr>
            <p:ph idx="11" type="ftr"/>
          </p:nvPr>
        </p:nvSpPr>
        <p:spPr>
          <a:xfrm>
            <a:off x="3239069" y="4892278"/>
            <a:ext cx="3352801"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IN" sz="1200">
                <a:solidFill>
                  <a:schemeClr val="dk1"/>
                </a:solidFill>
                <a:latin typeface="Times New Roman"/>
                <a:ea typeface="Times New Roman"/>
                <a:cs typeface="Times New Roman"/>
                <a:sym typeface="Times New Roman"/>
              </a:rPr>
              <a:t>School of  ECE</a:t>
            </a:r>
            <a:endParaRPr b="1" sz="1200">
              <a:solidFill>
                <a:schemeClr val="dk1"/>
              </a:solidFill>
              <a:latin typeface="Times New Roman"/>
              <a:ea typeface="Times New Roman"/>
              <a:cs typeface="Times New Roman"/>
              <a:sym typeface="Times New Roman"/>
            </a:endParaRPr>
          </a:p>
        </p:txBody>
      </p:sp>
      <p:sp>
        <p:nvSpPr>
          <p:cNvPr id="261" name="Google Shape;261;p33"/>
          <p:cNvSpPr txBox="1"/>
          <p:nvPr>
            <p:ph idx="12" type="sldNum"/>
          </p:nvPr>
        </p:nvSpPr>
        <p:spPr>
          <a:xfrm>
            <a:off x="6629400" y="4873068"/>
            <a:ext cx="2057400" cy="273844"/>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sz="1200">
                <a:solidFill>
                  <a:schemeClr val="dk1"/>
                </a:solidFill>
                <a:latin typeface="Times New Roman"/>
                <a:ea typeface="Times New Roman"/>
                <a:cs typeface="Times New Roman"/>
                <a:sym typeface="Times New Roman"/>
              </a:rPr>
              <a:t>5</a:t>
            </a:r>
            <a:endParaRPr sz="1200">
              <a:solidFill>
                <a:schemeClr val="dk1"/>
              </a:solidFill>
              <a:latin typeface="Times New Roman"/>
              <a:ea typeface="Times New Roman"/>
              <a:cs typeface="Times New Roman"/>
              <a:sym typeface="Times New Roman"/>
            </a:endParaRPr>
          </a:p>
        </p:txBody>
      </p:sp>
      <p:sp>
        <p:nvSpPr>
          <p:cNvPr id="262" name="Google Shape;262;p33"/>
          <p:cNvSpPr/>
          <p:nvPr/>
        </p:nvSpPr>
        <p:spPr>
          <a:xfrm>
            <a:off x="1033300" y="68075"/>
            <a:ext cx="23673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IN" sz="2400">
                <a:solidFill>
                  <a:schemeClr val="dk1"/>
                </a:solidFill>
                <a:latin typeface="Calibri"/>
                <a:ea typeface="Calibri"/>
                <a:cs typeface="Calibri"/>
                <a:sym typeface="Calibri"/>
              </a:rPr>
              <a:t>Literature Survey</a:t>
            </a:r>
            <a:endParaRPr b="1" sz="2400">
              <a:solidFill>
                <a:schemeClr val="dk1"/>
              </a:solidFill>
              <a:latin typeface="Calibri"/>
              <a:ea typeface="Calibri"/>
              <a:cs typeface="Calibri"/>
              <a:sym typeface="Calibri"/>
            </a:endParaRPr>
          </a:p>
        </p:txBody>
      </p:sp>
      <p:pic>
        <p:nvPicPr>
          <p:cNvPr id="263" name="Google Shape;263;p33"/>
          <p:cNvPicPr preferRelativeResize="0"/>
          <p:nvPr/>
        </p:nvPicPr>
        <p:blipFill rotWithShape="1">
          <a:blip r:embed="rId3">
            <a:alphaModFix/>
          </a:blip>
          <a:srcRect b="16827" l="1673" r="2922" t="18483"/>
          <a:stretch/>
        </p:blipFill>
        <p:spPr>
          <a:xfrm>
            <a:off x="5943600" y="71237"/>
            <a:ext cx="2895600" cy="351523"/>
          </a:xfrm>
          <a:prstGeom prst="rect">
            <a:avLst/>
          </a:prstGeom>
          <a:noFill/>
          <a:ln>
            <a:noFill/>
          </a:ln>
        </p:spPr>
      </p:pic>
      <p:sp>
        <p:nvSpPr>
          <p:cNvPr id="264" name="Google Shape;264;p33"/>
          <p:cNvSpPr/>
          <p:nvPr/>
        </p:nvSpPr>
        <p:spPr>
          <a:xfrm>
            <a:off x="228600" y="83463"/>
            <a:ext cx="4953000" cy="43088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2060"/>
              </a:buClr>
              <a:buSzPts val="2200"/>
              <a:buFont typeface="Calibri"/>
              <a:buNone/>
            </a:pPr>
            <a:r>
              <a:rPr b="1" lang="en-IN" sz="2200">
                <a:solidFill>
                  <a:srgbClr val="002060"/>
                </a:solidFill>
                <a:latin typeface="Calibri"/>
                <a:ea typeface="Calibri"/>
                <a:cs typeface="Calibri"/>
                <a:sym typeface="Calibri"/>
              </a:rPr>
              <a:t>Title:</a:t>
            </a:r>
            <a:endParaRPr b="1" sz="2200">
              <a:solidFill>
                <a:srgbClr val="002060"/>
              </a:solidFill>
              <a:latin typeface="Calibri"/>
              <a:ea typeface="Calibri"/>
              <a:cs typeface="Calibri"/>
              <a:sym typeface="Calibri"/>
            </a:endParaRPr>
          </a:p>
        </p:txBody>
      </p:sp>
      <p:graphicFrame>
        <p:nvGraphicFramePr>
          <p:cNvPr id="265" name="Google Shape;265;p33"/>
          <p:cNvGraphicFramePr/>
          <p:nvPr/>
        </p:nvGraphicFramePr>
        <p:xfrm>
          <a:off x="152425" y="475600"/>
          <a:ext cx="3000000" cy="3000000"/>
        </p:xfrm>
        <a:graphic>
          <a:graphicData uri="http://schemas.openxmlformats.org/drawingml/2006/table">
            <a:tbl>
              <a:tblPr>
                <a:noFill/>
                <a:tableStyleId>{0C5025E4-A8D9-4EE6-B5E5-265BC2AD45FD}</a:tableStyleId>
              </a:tblPr>
              <a:tblGrid>
                <a:gridCol w="419875"/>
                <a:gridCol w="1880800"/>
                <a:gridCol w="2018400"/>
                <a:gridCol w="1339475"/>
                <a:gridCol w="1504600"/>
                <a:gridCol w="1678950"/>
              </a:tblGrid>
              <a:tr h="775850">
                <a:tc>
                  <a:txBody>
                    <a:bodyPr/>
                    <a:lstStyle/>
                    <a:p>
                      <a:pPr indent="0" lvl="0" marL="0" rtl="0" algn="ctr">
                        <a:lnSpc>
                          <a:spcPct val="115000"/>
                        </a:lnSpc>
                        <a:spcBef>
                          <a:spcPts val="0"/>
                        </a:spcBef>
                        <a:spcAft>
                          <a:spcPts val="0"/>
                        </a:spcAft>
                        <a:buNone/>
                      </a:pPr>
                      <a:r>
                        <a:rPr b="1" lang="en-IN"/>
                        <a:t>Sl. No.</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IN"/>
                        <a:t>Title</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IN"/>
                        <a:t>Methodology / Algorithm</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IN"/>
                        <a:t>Merits</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IN"/>
                        <a:t>Demerits</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IN"/>
                        <a:t>Gaps</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131000">
                <a:tc>
                  <a:txBody>
                    <a:bodyPr/>
                    <a:lstStyle/>
                    <a:p>
                      <a:pPr indent="0" lvl="0" marL="0" rtl="0" algn="l">
                        <a:spcBef>
                          <a:spcPts val="0"/>
                        </a:spcBef>
                        <a:spcAft>
                          <a:spcPts val="0"/>
                        </a:spcAft>
                        <a:buNone/>
                      </a:pPr>
                      <a:r>
                        <a:rPr b="1" lang="en-IN" sz="1200"/>
                        <a:t>1</a:t>
                      </a:r>
                      <a:endParaRPr b="1"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b="1" lang="en-IN" sz="1200"/>
                        <a:t>Audio Denoising using Discrete Fourier Transform (DFT)</a:t>
                      </a:r>
                      <a:endParaRPr b="1"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Frequency-domain denoising using low-pass filtering and reconstruction using IDFT</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Effectively suppresses high-frequency noise and interference</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May remove useful high-frequency components; can cause slight distortion</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Limited to simple noise types; manual DFT is computationally slow</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108625">
                <a:tc>
                  <a:txBody>
                    <a:bodyPr/>
                    <a:lstStyle/>
                    <a:p>
                      <a:pPr indent="0" lvl="0" marL="0" rtl="0" algn="l">
                        <a:spcBef>
                          <a:spcPts val="0"/>
                        </a:spcBef>
                        <a:spcAft>
                          <a:spcPts val="0"/>
                        </a:spcAft>
                        <a:buNone/>
                      </a:pPr>
                      <a:r>
                        <a:rPr b="1" lang="en-IN" sz="1200"/>
                        <a:t>2</a:t>
                      </a:r>
                      <a:endParaRPr b="1"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b="1" lang="en-IN" sz="1200"/>
                        <a:t>Time–Frequency Analysis for Noise Reduction in Speech Signals</a:t>
                      </a:r>
                      <a:endParaRPr b="1"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Uses DFT magnitude analysis and thresholding to remove noisy spectral bins</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Improves clarity and intelligibility of speech signals</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Threshold selection is sensitive and may introduce artifacts</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Not adaptive to rapidly changing noise conditions</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297425">
                <a:tc>
                  <a:txBody>
                    <a:bodyPr/>
                    <a:lstStyle/>
                    <a:p>
                      <a:pPr indent="0" lvl="0" marL="0" rtl="0" algn="l">
                        <a:spcBef>
                          <a:spcPts val="0"/>
                        </a:spcBef>
                        <a:spcAft>
                          <a:spcPts val="0"/>
                        </a:spcAft>
                        <a:buNone/>
                      </a:pPr>
                      <a:r>
                        <a:rPr b="1" lang="en-IN" sz="1200"/>
                        <a:t>3</a:t>
                      </a:r>
                      <a:endParaRPr b="1"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b="1" lang="en-IN" sz="1200"/>
                        <a:t>Hybrid Audio Enhancement using DSP Filtering and ML-based Post-Processing</a:t>
                      </a:r>
                      <a:endParaRPr b="1"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Combines classical DSP filtering with lightweight ML models for refinement</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Balances interpretability (DSP) and quality improvement (ML)</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More computational cost; ML requires training data</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Lacks domain-specific optimization and adaptive filtering strategies</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cxnSp>
        <p:nvCxnSpPr>
          <p:cNvPr id="270" name="Google Shape;270;p34"/>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
        <p:nvSpPr>
          <p:cNvPr id="271" name="Google Shape;271;p34"/>
          <p:cNvSpPr/>
          <p:nvPr/>
        </p:nvSpPr>
        <p:spPr>
          <a:xfrm>
            <a:off x="0" y="4914900"/>
            <a:ext cx="9144000" cy="228600"/>
          </a:xfrm>
          <a:prstGeom prst="rect">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72" name="Google Shape;272;p34"/>
          <p:cNvSpPr txBox="1"/>
          <p:nvPr>
            <p:ph idx="10" type="dt"/>
          </p:nvPr>
        </p:nvSpPr>
        <p:spPr>
          <a:xfrm>
            <a:off x="152400" y="4892278"/>
            <a:ext cx="2514600"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b="1" sz="1100">
              <a:solidFill>
                <a:schemeClr val="dk1"/>
              </a:solidFill>
              <a:latin typeface="Times New Roman"/>
              <a:ea typeface="Times New Roman"/>
              <a:cs typeface="Times New Roman"/>
              <a:sym typeface="Times New Roman"/>
            </a:endParaRPr>
          </a:p>
        </p:txBody>
      </p:sp>
      <p:sp>
        <p:nvSpPr>
          <p:cNvPr id="273" name="Google Shape;273;p34"/>
          <p:cNvSpPr txBox="1"/>
          <p:nvPr>
            <p:ph idx="11" type="ftr"/>
          </p:nvPr>
        </p:nvSpPr>
        <p:spPr>
          <a:xfrm>
            <a:off x="3239069" y="4892278"/>
            <a:ext cx="3352801"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IN" sz="1200">
                <a:solidFill>
                  <a:schemeClr val="dk1"/>
                </a:solidFill>
                <a:latin typeface="Times New Roman"/>
                <a:ea typeface="Times New Roman"/>
                <a:cs typeface="Times New Roman"/>
                <a:sym typeface="Times New Roman"/>
              </a:rPr>
              <a:t>School of  ECE</a:t>
            </a:r>
            <a:endParaRPr b="1" sz="1200">
              <a:solidFill>
                <a:schemeClr val="dk1"/>
              </a:solidFill>
              <a:latin typeface="Times New Roman"/>
              <a:ea typeface="Times New Roman"/>
              <a:cs typeface="Times New Roman"/>
              <a:sym typeface="Times New Roman"/>
            </a:endParaRPr>
          </a:p>
        </p:txBody>
      </p:sp>
      <p:sp>
        <p:nvSpPr>
          <p:cNvPr id="274" name="Google Shape;274;p34"/>
          <p:cNvSpPr txBox="1"/>
          <p:nvPr>
            <p:ph idx="12" type="sldNum"/>
          </p:nvPr>
        </p:nvSpPr>
        <p:spPr>
          <a:xfrm>
            <a:off x="6629400" y="4873068"/>
            <a:ext cx="2057400" cy="273844"/>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sz="1200">
                <a:solidFill>
                  <a:schemeClr val="dk1"/>
                </a:solidFill>
                <a:latin typeface="Times New Roman"/>
                <a:ea typeface="Times New Roman"/>
                <a:cs typeface="Times New Roman"/>
                <a:sym typeface="Times New Roman"/>
              </a:rPr>
              <a:t>6</a:t>
            </a:r>
            <a:endParaRPr sz="1200">
              <a:solidFill>
                <a:schemeClr val="dk1"/>
              </a:solidFill>
              <a:latin typeface="Times New Roman"/>
              <a:ea typeface="Times New Roman"/>
              <a:cs typeface="Times New Roman"/>
              <a:sym typeface="Times New Roman"/>
            </a:endParaRPr>
          </a:p>
        </p:txBody>
      </p:sp>
      <p:sp>
        <p:nvSpPr>
          <p:cNvPr id="275" name="Google Shape;275;p34"/>
          <p:cNvSpPr/>
          <p:nvPr/>
        </p:nvSpPr>
        <p:spPr>
          <a:xfrm>
            <a:off x="1279650" y="16138"/>
            <a:ext cx="23673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IN" sz="2400">
                <a:solidFill>
                  <a:schemeClr val="dk1"/>
                </a:solidFill>
                <a:latin typeface="Calibri"/>
                <a:ea typeface="Calibri"/>
                <a:cs typeface="Calibri"/>
                <a:sym typeface="Calibri"/>
              </a:rPr>
              <a:t>Literature Survey</a:t>
            </a:r>
            <a:endParaRPr b="1" sz="2400">
              <a:solidFill>
                <a:schemeClr val="dk1"/>
              </a:solidFill>
              <a:latin typeface="Calibri"/>
              <a:ea typeface="Calibri"/>
              <a:cs typeface="Calibri"/>
              <a:sym typeface="Calibri"/>
            </a:endParaRPr>
          </a:p>
        </p:txBody>
      </p:sp>
      <p:pic>
        <p:nvPicPr>
          <p:cNvPr id="276" name="Google Shape;276;p34"/>
          <p:cNvPicPr preferRelativeResize="0"/>
          <p:nvPr/>
        </p:nvPicPr>
        <p:blipFill rotWithShape="1">
          <a:blip r:embed="rId3">
            <a:alphaModFix/>
          </a:blip>
          <a:srcRect b="16827" l="1673" r="2922" t="18483"/>
          <a:stretch/>
        </p:blipFill>
        <p:spPr>
          <a:xfrm>
            <a:off x="5943600" y="71237"/>
            <a:ext cx="2895600" cy="351523"/>
          </a:xfrm>
          <a:prstGeom prst="rect">
            <a:avLst/>
          </a:prstGeom>
          <a:noFill/>
          <a:ln>
            <a:noFill/>
          </a:ln>
        </p:spPr>
      </p:pic>
      <p:sp>
        <p:nvSpPr>
          <p:cNvPr id="277" name="Google Shape;277;p34"/>
          <p:cNvSpPr/>
          <p:nvPr/>
        </p:nvSpPr>
        <p:spPr>
          <a:xfrm>
            <a:off x="304800" y="44800"/>
            <a:ext cx="1210500" cy="430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2060"/>
              </a:buClr>
              <a:buSzPts val="2200"/>
              <a:buFont typeface="Calibri"/>
              <a:buNone/>
            </a:pPr>
            <a:r>
              <a:rPr b="1" lang="en-IN" sz="2200">
                <a:solidFill>
                  <a:srgbClr val="002060"/>
                </a:solidFill>
                <a:latin typeface="Calibri"/>
                <a:ea typeface="Calibri"/>
                <a:cs typeface="Calibri"/>
                <a:sym typeface="Calibri"/>
              </a:rPr>
              <a:t>Title:</a:t>
            </a:r>
            <a:endParaRPr b="1" sz="2200">
              <a:solidFill>
                <a:srgbClr val="002060"/>
              </a:solidFill>
              <a:latin typeface="Calibri"/>
              <a:ea typeface="Calibri"/>
              <a:cs typeface="Calibri"/>
              <a:sym typeface="Calibri"/>
            </a:endParaRPr>
          </a:p>
        </p:txBody>
      </p:sp>
      <p:graphicFrame>
        <p:nvGraphicFramePr>
          <p:cNvPr id="278" name="Google Shape;278;p34"/>
          <p:cNvGraphicFramePr/>
          <p:nvPr/>
        </p:nvGraphicFramePr>
        <p:xfrm>
          <a:off x="3400" y="528450"/>
          <a:ext cx="3000000" cy="3000000"/>
        </p:xfrm>
        <a:graphic>
          <a:graphicData uri="http://schemas.openxmlformats.org/drawingml/2006/table">
            <a:tbl>
              <a:tblPr>
                <a:noFill/>
                <a:tableStyleId>{0C5025E4-A8D9-4EE6-B5E5-265BC2AD45FD}</a:tableStyleId>
              </a:tblPr>
              <a:tblGrid>
                <a:gridCol w="437300"/>
                <a:gridCol w="1906950"/>
                <a:gridCol w="2298375"/>
                <a:gridCol w="1764325"/>
                <a:gridCol w="1335150"/>
                <a:gridCol w="1401900"/>
              </a:tblGrid>
              <a:tr h="381000">
                <a:tc>
                  <a:txBody>
                    <a:bodyPr/>
                    <a:lstStyle/>
                    <a:p>
                      <a:pPr indent="0" lvl="0" marL="0" rtl="0" algn="ctr">
                        <a:lnSpc>
                          <a:spcPct val="115000"/>
                        </a:lnSpc>
                        <a:spcBef>
                          <a:spcPts val="0"/>
                        </a:spcBef>
                        <a:spcAft>
                          <a:spcPts val="0"/>
                        </a:spcAft>
                        <a:buNone/>
                      </a:pPr>
                      <a:r>
                        <a:rPr b="1" lang="en-IN"/>
                        <a:t>Sl. No.</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IN"/>
                        <a:t>Title</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IN"/>
                        <a:t>Methodology / Algorithm</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IN"/>
                        <a:t>Merits</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IN"/>
                        <a:t>Demerits</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IN"/>
                        <a:t>Gaps</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61975">
                <a:tc>
                  <a:txBody>
                    <a:bodyPr/>
                    <a:lstStyle/>
                    <a:p>
                      <a:pPr indent="0" lvl="0" marL="0" rtl="0" algn="l">
                        <a:spcBef>
                          <a:spcPts val="0"/>
                        </a:spcBef>
                        <a:spcAft>
                          <a:spcPts val="0"/>
                        </a:spcAft>
                        <a:buNone/>
                      </a:pPr>
                      <a:r>
                        <a:rPr b="1" lang="en-IN" sz="1100"/>
                        <a:t>4</a:t>
                      </a:r>
                      <a:endParaRPr b="1" sz="11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b="1" lang="en-IN" sz="1100"/>
                        <a:t>Deep CNN-Based Audio Denoising (DnCNN-Audio)</a:t>
                      </a:r>
                      <a:endParaRPr b="1" sz="11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Uses residual CNN layers to estimate noise and subtract it from noisy audio</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High denoising accuracy for stationary noise; effective for speech</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Requires large labeled datasets and GPU computation</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Limited performance on highly variable or real-time noise</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61975">
                <a:tc>
                  <a:txBody>
                    <a:bodyPr/>
                    <a:lstStyle/>
                    <a:p>
                      <a:pPr indent="0" lvl="0" marL="0" rtl="0" algn="l">
                        <a:spcBef>
                          <a:spcPts val="0"/>
                        </a:spcBef>
                        <a:spcAft>
                          <a:spcPts val="0"/>
                        </a:spcAft>
                        <a:buNone/>
                      </a:pPr>
                      <a:r>
                        <a:rPr b="1" lang="en-IN" sz="1100"/>
                        <a:t>5</a:t>
                      </a:r>
                      <a:endParaRPr b="1" sz="11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b="1" lang="en-IN" sz="1100"/>
                        <a:t>Frequency-Domain Audio Enhancement using FFT and Gaussian Filters</a:t>
                      </a:r>
                      <a:endParaRPr b="1" sz="11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Applies FFT with Gaussian low-pass and high-pass filters to selectively modify frequency bands</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Enhances clarity and removes unwanted noise components</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Cutoff selection is sensitive; improper tuning reduces quality</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No adaptive adjustment to different noise environments</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61975">
                <a:tc>
                  <a:txBody>
                    <a:bodyPr/>
                    <a:lstStyle/>
                    <a:p>
                      <a:pPr indent="0" lvl="0" marL="0" rtl="0" algn="l">
                        <a:spcBef>
                          <a:spcPts val="0"/>
                        </a:spcBef>
                        <a:spcAft>
                          <a:spcPts val="0"/>
                        </a:spcAft>
                        <a:buNone/>
                      </a:pPr>
                      <a:r>
                        <a:rPr b="1" lang="en-IN" sz="1100"/>
                        <a:t>6</a:t>
                      </a:r>
                      <a:endParaRPr b="1" sz="11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b="1" lang="en-IN" sz="1100"/>
                        <a:t>Neural Vocoder-Based Audio Reconstruction using GAN Models</a:t>
                      </a:r>
                      <a:endParaRPr b="1" sz="11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GAN learns to reconstruct clean waveforms conditioned on noisy input</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Produces natural and high-quality audio reconstruction</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May produce artifacts or unnatural tones for unusual inputs</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200"/>
                        <a:t>Requires extensive training data and tuning for stability</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cxnSp>
        <p:nvCxnSpPr>
          <p:cNvPr id="283" name="Google Shape;283;p35"/>
          <p:cNvCxnSpPr/>
          <p:nvPr/>
        </p:nvCxnSpPr>
        <p:spPr>
          <a:xfrm>
            <a:off x="304800" y="475598"/>
            <a:ext cx="8534400" cy="0"/>
          </a:xfrm>
          <a:prstGeom prst="straightConnector1">
            <a:avLst/>
          </a:prstGeom>
          <a:noFill/>
          <a:ln cap="flat" cmpd="thickThin" w="38100">
            <a:solidFill>
              <a:srgbClr val="0070C0"/>
            </a:solidFill>
            <a:prstDash val="solid"/>
            <a:miter lim="800000"/>
            <a:headEnd len="sm" w="sm" type="none"/>
            <a:tailEnd len="sm" w="sm" type="none"/>
          </a:ln>
        </p:spPr>
      </p:cxnSp>
      <p:sp>
        <p:nvSpPr>
          <p:cNvPr id="284" name="Google Shape;284;p35"/>
          <p:cNvSpPr/>
          <p:nvPr/>
        </p:nvSpPr>
        <p:spPr>
          <a:xfrm>
            <a:off x="0" y="4914900"/>
            <a:ext cx="9144000" cy="228600"/>
          </a:xfrm>
          <a:prstGeom prst="rect">
            <a:avLst/>
          </a:prstGeom>
          <a:solidFill>
            <a:srgbClr val="BBD6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85" name="Google Shape;285;p35"/>
          <p:cNvSpPr txBox="1"/>
          <p:nvPr>
            <p:ph idx="10" type="dt"/>
          </p:nvPr>
        </p:nvSpPr>
        <p:spPr>
          <a:xfrm>
            <a:off x="152400" y="4892278"/>
            <a:ext cx="2514600"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b="1" sz="1100">
              <a:solidFill>
                <a:schemeClr val="dk1"/>
              </a:solidFill>
              <a:latin typeface="Times New Roman"/>
              <a:ea typeface="Times New Roman"/>
              <a:cs typeface="Times New Roman"/>
              <a:sym typeface="Times New Roman"/>
            </a:endParaRPr>
          </a:p>
        </p:txBody>
      </p:sp>
      <p:sp>
        <p:nvSpPr>
          <p:cNvPr id="286" name="Google Shape;286;p35"/>
          <p:cNvSpPr txBox="1"/>
          <p:nvPr>
            <p:ph idx="11" type="ftr"/>
          </p:nvPr>
        </p:nvSpPr>
        <p:spPr>
          <a:xfrm>
            <a:off x="3239069" y="4892278"/>
            <a:ext cx="3352801" cy="27384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IN" sz="1200">
                <a:solidFill>
                  <a:schemeClr val="dk1"/>
                </a:solidFill>
                <a:latin typeface="Times New Roman"/>
                <a:ea typeface="Times New Roman"/>
                <a:cs typeface="Times New Roman"/>
                <a:sym typeface="Times New Roman"/>
              </a:rPr>
              <a:t>School of  ECE</a:t>
            </a:r>
            <a:endParaRPr b="1" sz="1200">
              <a:solidFill>
                <a:schemeClr val="dk1"/>
              </a:solidFill>
              <a:latin typeface="Times New Roman"/>
              <a:ea typeface="Times New Roman"/>
              <a:cs typeface="Times New Roman"/>
              <a:sym typeface="Times New Roman"/>
            </a:endParaRPr>
          </a:p>
        </p:txBody>
      </p:sp>
      <p:sp>
        <p:nvSpPr>
          <p:cNvPr id="287" name="Google Shape;287;p35"/>
          <p:cNvSpPr txBox="1"/>
          <p:nvPr>
            <p:ph idx="12" type="sldNum"/>
          </p:nvPr>
        </p:nvSpPr>
        <p:spPr>
          <a:xfrm>
            <a:off x="6629400" y="4873068"/>
            <a:ext cx="2057400" cy="273844"/>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sz="1200">
                <a:solidFill>
                  <a:schemeClr val="dk1"/>
                </a:solidFill>
                <a:latin typeface="Times New Roman"/>
                <a:ea typeface="Times New Roman"/>
                <a:cs typeface="Times New Roman"/>
                <a:sym typeface="Times New Roman"/>
              </a:rPr>
              <a:t>7</a:t>
            </a:r>
            <a:endParaRPr sz="1200">
              <a:solidFill>
                <a:schemeClr val="dk1"/>
              </a:solidFill>
              <a:latin typeface="Times New Roman"/>
              <a:ea typeface="Times New Roman"/>
              <a:cs typeface="Times New Roman"/>
              <a:sym typeface="Times New Roman"/>
            </a:endParaRPr>
          </a:p>
        </p:txBody>
      </p:sp>
      <p:sp>
        <p:nvSpPr>
          <p:cNvPr id="288" name="Google Shape;288;p35"/>
          <p:cNvSpPr/>
          <p:nvPr/>
        </p:nvSpPr>
        <p:spPr>
          <a:xfrm>
            <a:off x="993156" y="13888"/>
            <a:ext cx="3423900" cy="461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IN" sz="2400">
                <a:solidFill>
                  <a:schemeClr val="dk1"/>
                </a:solidFill>
                <a:latin typeface="Calibri"/>
                <a:ea typeface="Calibri"/>
                <a:cs typeface="Calibri"/>
                <a:sym typeface="Calibri"/>
              </a:rPr>
              <a:t>Functional Block Diagram</a:t>
            </a:r>
            <a:endParaRPr b="1" sz="2400">
              <a:solidFill>
                <a:schemeClr val="dk1"/>
              </a:solidFill>
              <a:latin typeface="Calibri"/>
              <a:ea typeface="Calibri"/>
              <a:cs typeface="Calibri"/>
              <a:sym typeface="Calibri"/>
            </a:endParaRPr>
          </a:p>
        </p:txBody>
      </p:sp>
      <p:pic>
        <p:nvPicPr>
          <p:cNvPr id="289" name="Google Shape;289;p35"/>
          <p:cNvPicPr preferRelativeResize="0"/>
          <p:nvPr/>
        </p:nvPicPr>
        <p:blipFill rotWithShape="1">
          <a:blip r:embed="rId3">
            <a:alphaModFix/>
          </a:blip>
          <a:srcRect b="16827" l="1673" r="2922" t="18483"/>
          <a:stretch/>
        </p:blipFill>
        <p:spPr>
          <a:xfrm>
            <a:off x="5943600" y="71237"/>
            <a:ext cx="2895600" cy="351523"/>
          </a:xfrm>
          <a:prstGeom prst="rect">
            <a:avLst/>
          </a:prstGeom>
          <a:noFill/>
          <a:ln>
            <a:noFill/>
          </a:ln>
        </p:spPr>
      </p:pic>
      <p:sp>
        <p:nvSpPr>
          <p:cNvPr id="290" name="Google Shape;290;p35"/>
          <p:cNvSpPr/>
          <p:nvPr/>
        </p:nvSpPr>
        <p:spPr>
          <a:xfrm>
            <a:off x="228600" y="83463"/>
            <a:ext cx="4953000" cy="430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002060"/>
              </a:buClr>
              <a:buSzPts val="2200"/>
              <a:buFont typeface="Calibri"/>
              <a:buNone/>
            </a:pPr>
            <a:r>
              <a:rPr b="1" lang="en-IN" sz="2200">
                <a:solidFill>
                  <a:srgbClr val="002060"/>
                </a:solidFill>
                <a:latin typeface="Calibri"/>
                <a:ea typeface="Calibri"/>
                <a:cs typeface="Calibri"/>
                <a:sym typeface="Calibri"/>
              </a:rPr>
              <a:t>Title:</a:t>
            </a:r>
            <a:endParaRPr b="1" sz="2200">
              <a:solidFill>
                <a:srgbClr val="002060"/>
              </a:solidFill>
              <a:latin typeface="Calibri"/>
              <a:ea typeface="Calibri"/>
              <a:cs typeface="Calibri"/>
              <a:sym typeface="Calibri"/>
            </a:endParaRPr>
          </a:p>
        </p:txBody>
      </p:sp>
      <p:pic>
        <p:nvPicPr>
          <p:cNvPr id="291" name="Google Shape;291;p35"/>
          <p:cNvPicPr preferRelativeResize="0"/>
          <p:nvPr/>
        </p:nvPicPr>
        <p:blipFill>
          <a:blip r:embed="rId4">
            <a:alphaModFix/>
          </a:blip>
          <a:stretch>
            <a:fillRect/>
          </a:stretch>
        </p:blipFill>
        <p:spPr>
          <a:xfrm>
            <a:off x="1970800" y="528438"/>
            <a:ext cx="4073216" cy="407321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1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